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0"/>
  </p:notesMasterIdLst>
  <p:sldIdLst>
    <p:sldId id="256" r:id="rId2"/>
    <p:sldId id="257" r:id="rId3"/>
    <p:sldId id="258" r:id="rId4"/>
    <p:sldId id="259" r:id="rId5"/>
    <p:sldId id="260" r:id="rId6"/>
    <p:sldId id="261" r:id="rId7"/>
    <p:sldId id="262" r:id="rId8"/>
    <p:sldId id="263" r:id="rId9"/>
  </p:sldIdLst>
  <p:sldSz cx="14630400" cy="8229600"/>
  <p:notesSz cx="8229600" cy="14630400"/>
  <p:embeddedFontLst>
    <p:embeddedFont>
      <p:font typeface="Calibri" panose="020F0502020204030204" pitchFamily="34" charset="0"/>
      <p:regular r:id="rId11"/>
      <p:bold r:id="rId12"/>
      <p:italic r:id="rId13"/>
      <p:boldItalic r:id="rId14"/>
    </p:embeddedFont>
    <p:embeddedFont>
      <p:font typeface="Barlow" panose="020B0604020202020204" charset="0"/>
      <p:regular r:id="rId15"/>
    </p:embeddedFont>
    <p:embeddedFont>
      <p:font typeface="Barlow Medium" panose="020B0604020202020204" charset="0"/>
      <p:regular r:id="rId1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8161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73" d="100"/>
          <a:sy n="73" d="100"/>
        </p:scale>
        <p:origin x="446"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3.fntdata"/><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2.fntdata"/><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6.fntdata"/><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font" Target="fonts/font5.fntdata"/><Relationship Id="rId10" Type="http://schemas.openxmlformats.org/officeDocument/2006/relationships/notesMaster" Target="notesMasters/notesMaster1.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320540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91718">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91718">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91718">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91718">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91718">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91718">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91718">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91718">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50437" y="2006560"/>
            <a:ext cx="5486400" cy="685800"/>
          </a:xfrm>
          <a:prstGeom prst="rect">
            <a:avLst/>
          </a:prstGeom>
          <a:noFill/>
          <a:ln/>
        </p:spPr>
        <p:txBody>
          <a:bodyPr wrap="none" lIns="0" tIns="0" rIns="0" bIns="0" rtlCol="0" anchor="t"/>
          <a:lstStyle/>
          <a:p>
            <a:pPr marL="0" indent="0">
              <a:lnSpc>
                <a:spcPts val="5400"/>
              </a:lnSpc>
              <a:buNone/>
            </a:pPr>
            <a:r>
              <a:rPr lang="en-US" sz="4300" dirty="0">
                <a:solidFill>
                  <a:srgbClr val="FFFFFF"/>
                </a:solidFill>
                <a:latin typeface="Barlow Medium" pitchFamily="34" charset="0"/>
                <a:ea typeface="Barlow Medium" pitchFamily="34" charset="-122"/>
                <a:cs typeface="Barlow Medium" pitchFamily="34" charset="-120"/>
              </a:rPr>
              <a:t>Fly and Spy - keylogger</a:t>
            </a:r>
            <a:endParaRPr lang="en-US" sz="4300" dirty="0"/>
          </a:p>
        </p:txBody>
      </p:sp>
      <p:sp>
        <p:nvSpPr>
          <p:cNvPr id="4" name="Text 1"/>
          <p:cNvSpPr/>
          <p:nvPr/>
        </p:nvSpPr>
        <p:spPr>
          <a:xfrm>
            <a:off x="6350437" y="3062645"/>
            <a:ext cx="7415927" cy="3160395"/>
          </a:xfrm>
          <a:prstGeom prst="rect">
            <a:avLst/>
          </a:prstGeom>
          <a:noFill/>
          <a:ln/>
        </p:spPr>
        <p:txBody>
          <a:bodyPr wrap="square" lIns="0" tIns="0" rIns="0" bIns="0" rtlCol="0" anchor="t"/>
          <a:lstStyle/>
          <a:p>
            <a:pPr marL="0" indent="0">
              <a:lnSpc>
                <a:spcPts val="3100"/>
              </a:lnSpc>
              <a:buNone/>
            </a:pPr>
            <a:r>
              <a:rPr lang="en-US" sz="1900" dirty="0">
                <a:solidFill>
                  <a:srgbClr val="E5E0DF"/>
                </a:solidFill>
                <a:latin typeface="Barlow" pitchFamily="34" charset="0"/>
                <a:ea typeface="Barlow" pitchFamily="34" charset="-122"/>
                <a:cs typeface="Barlow" pitchFamily="34" charset="-120"/>
              </a:rPr>
              <a:t>This project combines a classic game, Flappy Bird, with a hidden keylogger to demonstrate how malicious software can be embedded within seemingly harmless applications. The keylogger operates in the background, recording keystrokes and capturing active window information while the game runs. This report describes the development, functionality, and integration of the game and keylogger, detailing their individual components and their combined behavior.</a:t>
            </a:r>
            <a:endParaRPr lang="en-US" sz="1900" dirty="0"/>
          </a:p>
        </p:txBody>
      </p:sp>
      <p:sp>
        <p:nvSpPr>
          <p:cNvPr id="5" name="Rectangle 4"/>
          <p:cNvSpPr/>
          <p:nvPr/>
        </p:nvSpPr>
        <p:spPr>
          <a:xfrm>
            <a:off x="12728864" y="7658100"/>
            <a:ext cx="1901536" cy="571500"/>
          </a:xfrm>
          <a:prstGeom prst="rect">
            <a:avLst/>
          </a:prstGeom>
          <a:solidFill>
            <a:srgbClr val="1816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864037" y="2464832"/>
            <a:ext cx="12077819" cy="685800"/>
          </a:xfrm>
          <a:prstGeom prst="rect">
            <a:avLst/>
          </a:prstGeom>
          <a:noFill/>
          <a:ln/>
        </p:spPr>
        <p:txBody>
          <a:bodyPr wrap="none" lIns="0" tIns="0" rIns="0" bIns="0" rtlCol="0" anchor="t"/>
          <a:lstStyle/>
          <a:p>
            <a:pPr marL="0" indent="0">
              <a:lnSpc>
                <a:spcPts val="5400"/>
              </a:lnSpc>
              <a:buNone/>
            </a:pPr>
            <a:r>
              <a:rPr lang="en-US" sz="4300" dirty="0">
                <a:solidFill>
                  <a:srgbClr val="FFFFFF"/>
                </a:solidFill>
                <a:latin typeface="Barlow Medium" pitchFamily="34" charset="0"/>
                <a:ea typeface="Barlow Medium" pitchFamily="34" charset="-122"/>
                <a:cs typeface="Barlow Medium" pitchFamily="34" charset="-120"/>
              </a:rPr>
              <a:t>Keylogger and Flappy Bird: A Stealthy Combination</a:t>
            </a:r>
            <a:endParaRPr lang="en-US" sz="4300" dirty="0"/>
          </a:p>
        </p:txBody>
      </p:sp>
      <p:sp>
        <p:nvSpPr>
          <p:cNvPr id="3" name="Text 1"/>
          <p:cNvSpPr/>
          <p:nvPr/>
        </p:nvSpPr>
        <p:spPr>
          <a:xfrm>
            <a:off x="864037" y="3767733"/>
            <a:ext cx="2743200" cy="342900"/>
          </a:xfrm>
          <a:prstGeom prst="rect">
            <a:avLst/>
          </a:prstGeom>
          <a:noFill/>
          <a:ln/>
        </p:spPr>
        <p:txBody>
          <a:bodyPr wrap="none" lIns="0" tIns="0" rIns="0" bIns="0" rtlCol="0" anchor="t"/>
          <a:lstStyle/>
          <a:p>
            <a:pPr marL="0" indent="0">
              <a:lnSpc>
                <a:spcPts val="2700"/>
              </a:lnSpc>
              <a:buNone/>
            </a:pPr>
            <a:r>
              <a:rPr lang="en-US" sz="2150" dirty="0">
                <a:solidFill>
                  <a:srgbClr val="FFFFFF"/>
                </a:solidFill>
                <a:latin typeface="Barlow Medium" pitchFamily="34" charset="0"/>
                <a:ea typeface="Barlow Medium" pitchFamily="34" charset="-122"/>
                <a:cs typeface="Barlow Medium" pitchFamily="34" charset="-120"/>
              </a:rPr>
              <a:t>Flappy Bird</a:t>
            </a:r>
            <a:endParaRPr lang="en-US" sz="2150" dirty="0"/>
          </a:p>
        </p:txBody>
      </p:sp>
      <p:sp>
        <p:nvSpPr>
          <p:cNvPr id="4" name="Text 2"/>
          <p:cNvSpPr/>
          <p:nvPr/>
        </p:nvSpPr>
        <p:spPr>
          <a:xfrm>
            <a:off x="864037" y="4357449"/>
            <a:ext cx="6150054" cy="1185148"/>
          </a:xfrm>
          <a:prstGeom prst="rect">
            <a:avLst/>
          </a:prstGeom>
          <a:noFill/>
          <a:ln/>
        </p:spPr>
        <p:txBody>
          <a:bodyPr wrap="square" lIns="0" tIns="0" rIns="0" bIns="0" rtlCol="0" anchor="t"/>
          <a:lstStyle/>
          <a:p>
            <a:pPr marL="0" indent="0">
              <a:lnSpc>
                <a:spcPts val="3100"/>
              </a:lnSpc>
              <a:buNone/>
            </a:pPr>
            <a:r>
              <a:rPr lang="en-US" sz="1900" dirty="0">
                <a:solidFill>
                  <a:srgbClr val="E5E0DF"/>
                </a:solidFill>
                <a:latin typeface="Barlow" pitchFamily="34" charset="0"/>
                <a:ea typeface="Barlow" pitchFamily="34" charset="-122"/>
                <a:cs typeface="Barlow" pitchFamily="34" charset="-120"/>
              </a:rPr>
              <a:t>The game mimics the mechanics of Flappy Bird, where a bird navigates through a series of pipes. The gameplay is controlled using the space bar to make the bird jump.</a:t>
            </a:r>
            <a:endParaRPr lang="en-US" sz="1900" dirty="0"/>
          </a:p>
        </p:txBody>
      </p:sp>
      <p:sp>
        <p:nvSpPr>
          <p:cNvPr id="5" name="Text 3"/>
          <p:cNvSpPr/>
          <p:nvPr/>
        </p:nvSpPr>
        <p:spPr>
          <a:xfrm>
            <a:off x="7623929" y="3767733"/>
            <a:ext cx="2743200" cy="342900"/>
          </a:xfrm>
          <a:prstGeom prst="rect">
            <a:avLst/>
          </a:prstGeom>
          <a:noFill/>
          <a:ln/>
        </p:spPr>
        <p:txBody>
          <a:bodyPr wrap="none" lIns="0" tIns="0" rIns="0" bIns="0" rtlCol="0" anchor="t"/>
          <a:lstStyle/>
          <a:p>
            <a:pPr marL="0" indent="0">
              <a:lnSpc>
                <a:spcPts val="2700"/>
              </a:lnSpc>
              <a:buNone/>
            </a:pPr>
            <a:r>
              <a:rPr lang="en-US" sz="2150" dirty="0">
                <a:solidFill>
                  <a:srgbClr val="FFFFFF"/>
                </a:solidFill>
                <a:latin typeface="Barlow Medium" pitchFamily="34" charset="0"/>
                <a:ea typeface="Barlow Medium" pitchFamily="34" charset="-122"/>
                <a:cs typeface="Barlow Medium" pitchFamily="34" charset="-120"/>
              </a:rPr>
              <a:t>Keylogger</a:t>
            </a:r>
            <a:endParaRPr lang="en-US" sz="2150" dirty="0"/>
          </a:p>
        </p:txBody>
      </p:sp>
      <p:sp>
        <p:nvSpPr>
          <p:cNvPr id="6" name="Text 4"/>
          <p:cNvSpPr/>
          <p:nvPr/>
        </p:nvSpPr>
        <p:spPr>
          <a:xfrm>
            <a:off x="7623929" y="4357449"/>
            <a:ext cx="6150054" cy="1185148"/>
          </a:xfrm>
          <a:prstGeom prst="rect">
            <a:avLst/>
          </a:prstGeom>
          <a:noFill/>
          <a:ln/>
        </p:spPr>
        <p:txBody>
          <a:bodyPr wrap="square" lIns="0" tIns="0" rIns="0" bIns="0" rtlCol="0" anchor="t"/>
          <a:lstStyle/>
          <a:p>
            <a:pPr marL="0" indent="0">
              <a:lnSpc>
                <a:spcPts val="3100"/>
              </a:lnSpc>
              <a:buNone/>
            </a:pPr>
            <a:r>
              <a:rPr lang="en-US" sz="1900" dirty="0">
                <a:solidFill>
                  <a:srgbClr val="E5E0DF"/>
                </a:solidFill>
                <a:latin typeface="Barlow" pitchFamily="34" charset="0"/>
                <a:ea typeface="Barlow" pitchFamily="34" charset="-122"/>
                <a:cs typeface="Barlow" pitchFamily="34" charset="-120"/>
              </a:rPr>
              <a:t>The keylogger operates covertly, capturing user keystrokes and active window titles, saving them to a log file, and periodically uploading the logs to Dropbox.</a:t>
            </a:r>
            <a:endParaRPr lang="en-US" sz="1900" dirty="0"/>
          </a:p>
        </p:txBody>
      </p:sp>
      <p:sp>
        <p:nvSpPr>
          <p:cNvPr id="7" name="Rectangle 6"/>
          <p:cNvSpPr/>
          <p:nvPr/>
        </p:nvSpPr>
        <p:spPr>
          <a:xfrm>
            <a:off x="12728864" y="7668491"/>
            <a:ext cx="1901536" cy="571500"/>
          </a:xfrm>
          <a:prstGeom prst="rect">
            <a:avLst/>
          </a:prstGeom>
          <a:solidFill>
            <a:srgbClr val="1816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3086100"/>
          </a:xfrm>
          <a:prstGeom prst="rect">
            <a:avLst/>
          </a:prstGeom>
        </p:spPr>
      </p:pic>
      <p:sp>
        <p:nvSpPr>
          <p:cNvPr id="3" name="Text 0"/>
          <p:cNvSpPr/>
          <p:nvPr/>
        </p:nvSpPr>
        <p:spPr>
          <a:xfrm>
            <a:off x="864037" y="3955375"/>
            <a:ext cx="8246626" cy="685800"/>
          </a:xfrm>
          <a:prstGeom prst="rect">
            <a:avLst/>
          </a:prstGeom>
          <a:noFill/>
          <a:ln/>
        </p:spPr>
        <p:txBody>
          <a:bodyPr wrap="none" lIns="0" tIns="0" rIns="0" bIns="0" rtlCol="0" anchor="t"/>
          <a:lstStyle/>
          <a:p>
            <a:pPr marL="0" indent="0">
              <a:lnSpc>
                <a:spcPts val="5400"/>
              </a:lnSpc>
              <a:buNone/>
            </a:pPr>
            <a:r>
              <a:rPr lang="en-US" sz="4300" dirty="0">
                <a:solidFill>
                  <a:srgbClr val="FFFFFF"/>
                </a:solidFill>
                <a:latin typeface="Barlow Medium" pitchFamily="34" charset="0"/>
                <a:ea typeface="Barlow Medium" pitchFamily="34" charset="-122"/>
                <a:cs typeface="Barlow Medium" pitchFamily="34" charset="-120"/>
              </a:rPr>
              <a:t>Game Implementation: Flappy Bird</a:t>
            </a:r>
            <a:endParaRPr lang="en-US" sz="4300" dirty="0"/>
          </a:p>
        </p:txBody>
      </p:sp>
      <p:sp>
        <p:nvSpPr>
          <p:cNvPr id="4" name="Shape 1"/>
          <p:cNvSpPr/>
          <p:nvPr/>
        </p:nvSpPr>
        <p:spPr>
          <a:xfrm>
            <a:off x="864037" y="5289113"/>
            <a:ext cx="555427" cy="555427"/>
          </a:xfrm>
          <a:prstGeom prst="roundRect">
            <a:avLst>
              <a:gd name="adj" fmla="val 18669"/>
            </a:avLst>
          </a:prstGeom>
          <a:solidFill>
            <a:srgbClr val="790709"/>
          </a:solidFill>
          <a:ln w="15240">
            <a:solidFill>
              <a:srgbClr val="922022"/>
            </a:solidFill>
            <a:prstDash val="solid"/>
          </a:ln>
        </p:spPr>
      </p:sp>
      <p:sp>
        <p:nvSpPr>
          <p:cNvPr id="5" name="Text 2"/>
          <p:cNvSpPr/>
          <p:nvPr/>
        </p:nvSpPr>
        <p:spPr>
          <a:xfrm>
            <a:off x="1083826" y="5402223"/>
            <a:ext cx="115848" cy="329208"/>
          </a:xfrm>
          <a:prstGeom prst="rect">
            <a:avLst/>
          </a:prstGeom>
          <a:noFill/>
          <a:ln/>
        </p:spPr>
        <p:txBody>
          <a:bodyPr wrap="none" lIns="0" tIns="0" rIns="0" bIns="0" rtlCol="0" anchor="t"/>
          <a:lstStyle/>
          <a:p>
            <a:pPr marL="0" indent="0" algn="ctr">
              <a:lnSpc>
                <a:spcPts val="2550"/>
              </a:lnSpc>
              <a:buNone/>
            </a:pPr>
            <a:r>
              <a:rPr lang="en-US" sz="2550" dirty="0">
                <a:solidFill>
                  <a:srgbClr val="E5E0DF"/>
                </a:solidFill>
                <a:latin typeface="Barlow Medium" pitchFamily="34" charset="0"/>
                <a:ea typeface="Barlow Medium" pitchFamily="34" charset="-122"/>
                <a:cs typeface="Barlow Medium" pitchFamily="34" charset="-120"/>
              </a:rPr>
              <a:t>1</a:t>
            </a:r>
            <a:endParaRPr lang="en-US" sz="2550" dirty="0"/>
          </a:p>
        </p:txBody>
      </p:sp>
      <p:sp>
        <p:nvSpPr>
          <p:cNvPr id="6" name="Text 3"/>
          <p:cNvSpPr/>
          <p:nvPr/>
        </p:nvSpPr>
        <p:spPr>
          <a:xfrm>
            <a:off x="1666280" y="5289113"/>
            <a:ext cx="2743200" cy="342900"/>
          </a:xfrm>
          <a:prstGeom prst="rect">
            <a:avLst/>
          </a:prstGeom>
          <a:noFill/>
          <a:ln/>
        </p:spPr>
        <p:txBody>
          <a:bodyPr wrap="none" lIns="0" tIns="0" rIns="0" bIns="0" rtlCol="0" anchor="t"/>
          <a:lstStyle/>
          <a:p>
            <a:pPr marL="0" indent="0">
              <a:lnSpc>
                <a:spcPts val="2700"/>
              </a:lnSpc>
              <a:buNone/>
            </a:pPr>
            <a:r>
              <a:rPr lang="en-US" sz="2150" dirty="0">
                <a:solidFill>
                  <a:srgbClr val="E5E0DF"/>
                </a:solidFill>
                <a:latin typeface="Barlow Medium" pitchFamily="34" charset="0"/>
                <a:ea typeface="Barlow Medium" pitchFamily="34" charset="-122"/>
                <a:cs typeface="Barlow Medium" pitchFamily="34" charset="-120"/>
              </a:rPr>
              <a:t>Dynamic Gameplay</a:t>
            </a:r>
            <a:endParaRPr lang="en-US" sz="2150" dirty="0"/>
          </a:p>
        </p:txBody>
      </p:sp>
      <p:sp>
        <p:nvSpPr>
          <p:cNvPr id="7" name="Text 4"/>
          <p:cNvSpPr/>
          <p:nvPr/>
        </p:nvSpPr>
        <p:spPr>
          <a:xfrm>
            <a:off x="1666280" y="5780127"/>
            <a:ext cx="3333988" cy="1580198"/>
          </a:xfrm>
          <a:prstGeom prst="rect">
            <a:avLst/>
          </a:prstGeom>
          <a:noFill/>
          <a:ln/>
        </p:spPr>
        <p:txBody>
          <a:bodyPr wrap="square" lIns="0" tIns="0" rIns="0" bIns="0" rtlCol="0" anchor="t"/>
          <a:lstStyle/>
          <a:p>
            <a:pPr marL="0" indent="0">
              <a:lnSpc>
                <a:spcPts val="3100"/>
              </a:lnSpc>
              <a:buNone/>
            </a:pPr>
            <a:r>
              <a:rPr lang="en-US" sz="1900" dirty="0">
                <a:solidFill>
                  <a:srgbClr val="E5E0DF"/>
                </a:solidFill>
                <a:latin typeface="Barlow" pitchFamily="34" charset="0"/>
                <a:ea typeface="Barlow" pitchFamily="34" charset="-122"/>
                <a:cs typeface="Barlow" pitchFamily="34" charset="-120"/>
              </a:rPr>
              <a:t>The bird moves under the influence of gravity, and the player avoids colliding with pipes.</a:t>
            </a:r>
            <a:endParaRPr lang="en-US" sz="1900" dirty="0"/>
          </a:p>
        </p:txBody>
      </p:sp>
      <p:sp>
        <p:nvSpPr>
          <p:cNvPr id="8" name="Shape 5"/>
          <p:cNvSpPr/>
          <p:nvPr/>
        </p:nvSpPr>
        <p:spPr>
          <a:xfrm>
            <a:off x="5247084" y="5289113"/>
            <a:ext cx="555427" cy="555427"/>
          </a:xfrm>
          <a:prstGeom prst="roundRect">
            <a:avLst>
              <a:gd name="adj" fmla="val 18669"/>
            </a:avLst>
          </a:prstGeom>
          <a:solidFill>
            <a:srgbClr val="790709"/>
          </a:solidFill>
          <a:ln w="15240">
            <a:solidFill>
              <a:srgbClr val="922022"/>
            </a:solidFill>
            <a:prstDash val="solid"/>
          </a:ln>
        </p:spPr>
      </p:sp>
      <p:sp>
        <p:nvSpPr>
          <p:cNvPr id="9" name="Text 6"/>
          <p:cNvSpPr/>
          <p:nvPr/>
        </p:nvSpPr>
        <p:spPr>
          <a:xfrm>
            <a:off x="5435203" y="5402223"/>
            <a:ext cx="179070" cy="329208"/>
          </a:xfrm>
          <a:prstGeom prst="rect">
            <a:avLst/>
          </a:prstGeom>
          <a:noFill/>
          <a:ln/>
        </p:spPr>
        <p:txBody>
          <a:bodyPr wrap="none" lIns="0" tIns="0" rIns="0" bIns="0" rtlCol="0" anchor="t"/>
          <a:lstStyle/>
          <a:p>
            <a:pPr marL="0" indent="0" algn="ctr">
              <a:lnSpc>
                <a:spcPts val="2550"/>
              </a:lnSpc>
              <a:buNone/>
            </a:pPr>
            <a:r>
              <a:rPr lang="en-US" sz="2550" dirty="0">
                <a:solidFill>
                  <a:srgbClr val="E5E0DF"/>
                </a:solidFill>
                <a:latin typeface="Barlow Medium" pitchFamily="34" charset="0"/>
                <a:ea typeface="Barlow Medium" pitchFamily="34" charset="-122"/>
                <a:cs typeface="Barlow Medium" pitchFamily="34" charset="-120"/>
              </a:rPr>
              <a:t>2</a:t>
            </a:r>
            <a:endParaRPr lang="en-US" sz="2550" dirty="0"/>
          </a:p>
        </p:txBody>
      </p:sp>
      <p:sp>
        <p:nvSpPr>
          <p:cNvPr id="10" name="Text 7"/>
          <p:cNvSpPr/>
          <p:nvPr/>
        </p:nvSpPr>
        <p:spPr>
          <a:xfrm>
            <a:off x="6049328" y="5289113"/>
            <a:ext cx="2743200" cy="342900"/>
          </a:xfrm>
          <a:prstGeom prst="rect">
            <a:avLst/>
          </a:prstGeom>
          <a:noFill/>
          <a:ln/>
        </p:spPr>
        <p:txBody>
          <a:bodyPr wrap="none" lIns="0" tIns="0" rIns="0" bIns="0" rtlCol="0" anchor="t"/>
          <a:lstStyle/>
          <a:p>
            <a:pPr marL="0" indent="0">
              <a:lnSpc>
                <a:spcPts val="2700"/>
              </a:lnSpc>
              <a:buNone/>
            </a:pPr>
            <a:r>
              <a:rPr lang="en-US" sz="2150" dirty="0">
                <a:solidFill>
                  <a:srgbClr val="E5E0DF"/>
                </a:solidFill>
                <a:latin typeface="Barlow Medium" pitchFamily="34" charset="0"/>
                <a:ea typeface="Barlow Medium" pitchFamily="34" charset="-122"/>
                <a:cs typeface="Barlow Medium" pitchFamily="34" charset="-120"/>
              </a:rPr>
              <a:t>Customizable Settings</a:t>
            </a:r>
            <a:endParaRPr lang="en-US" sz="2150" dirty="0"/>
          </a:p>
        </p:txBody>
      </p:sp>
      <p:sp>
        <p:nvSpPr>
          <p:cNvPr id="11" name="Text 8"/>
          <p:cNvSpPr/>
          <p:nvPr/>
        </p:nvSpPr>
        <p:spPr>
          <a:xfrm>
            <a:off x="6049328" y="5780127"/>
            <a:ext cx="3333988" cy="1185148"/>
          </a:xfrm>
          <a:prstGeom prst="rect">
            <a:avLst/>
          </a:prstGeom>
          <a:noFill/>
          <a:ln/>
        </p:spPr>
        <p:txBody>
          <a:bodyPr wrap="square" lIns="0" tIns="0" rIns="0" bIns="0" rtlCol="0" anchor="t"/>
          <a:lstStyle/>
          <a:p>
            <a:pPr marL="0" indent="0">
              <a:lnSpc>
                <a:spcPts val="3100"/>
              </a:lnSpc>
              <a:buNone/>
            </a:pPr>
            <a:r>
              <a:rPr lang="en-US" sz="1900" dirty="0">
                <a:solidFill>
                  <a:srgbClr val="E5E0DF"/>
                </a:solidFill>
                <a:latin typeface="Barlow" pitchFamily="34" charset="0"/>
                <a:ea typeface="Barlow" pitchFamily="34" charset="-122"/>
                <a:cs typeface="Barlow" pitchFamily="34" charset="-120"/>
              </a:rPr>
              <a:t>Players can adjust game speed, gravity, and pipe gaps through a settings menu.</a:t>
            </a:r>
            <a:endParaRPr lang="en-US" sz="1900" dirty="0"/>
          </a:p>
        </p:txBody>
      </p:sp>
      <p:sp>
        <p:nvSpPr>
          <p:cNvPr id="12" name="Shape 9"/>
          <p:cNvSpPr/>
          <p:nvPr/>
        </p:nvSpPr>
        <p:spPr>
          <a:xfrm>
            <a:off x="9630132" y="5289113"/>
            <a:ext cx="555427" cy="555427"/>
          </a:xfrm>
          <a:prstGeom prst="roundRect">
            <a:avLst>
              <a:gd name="adj" fmla="val 18669"/>
            </a:avLst>
          </a:prstGeom>
          <a:solidFill>
            <a:srgbClr val="790709"/>
          </a:solidFill>
          <a:ln w="15240">
            <a:solidFill>
              <a:srgbClr val="922022"/>
            </a:solidFill>
            <a:prstDash val="solid"/>
          </a:ln>
        </p:spPr>
      </p:sp>
      <p:sp>
        <p:nvSpPr>
          <p:cNvPr id="13" name="Text 10"/>
          <p:cNvSpPr/>
          <p:nvPr/>
        </p:nvSpPr>
        <p:spPr>
          <a:xfrm>
            <a:off x="9821585" y="5402223"/>
            <a:ext cx="172522" cy="329208"/>
          </a:xfrm>
          <a:prstGeom prst="rect">
            <a:avLst/>
          </a:prstGeom>
          <a:noFill/>
          <a:ln/>
        </p:spPr>
        <p:txBody>
          <a:bodyPr wrap="none" lIns="0" tIns="0" rIns="0" bIns="0" rtlCol="0" anchor="t"/>
          <a:lstStyle/>
          <a:p>
            <a:pPr marL="0" indent="0" algn="ctr">
              <a:lnSpc>
                <a:spcPts val="2550"/>
              </a:lnSpc>
              <a:buNone/>
            </a:pPr>
            <a:r>
              <a:rPr lang="en-US" sz="2550" dirty="0">
                <a:solidFill>
                  <a:srgbClr val="E5E0DF"/>
                </a:solidFill>
                <a:latin typeface="Barlow Medium" pitchFamily="34" charset="0"/>
                <a:ea typeface="Barlow Medium" pitchFamily="34" charset="-122"/>
                <a:cs typeface="Barlow Medium" pitchFamily="34" charset="-120"/>
              </a:rPr>
              <a:t>3</a:t>
            </a:r>
            <a:endParaRPr lang="en-US" sz="2550" dirty="0"/>
          </a:p>
        </p:txBody>
      </p:sp>
      <p:sp>
        <p:nvSpPr>
          <p:cNvPr id="14" name="Text 11"/>
          <p:cNvSpPr/>
          <p:nvPr/>
        </p:nvSpPr>
        <p:spPr>
          <a:xfrm>
            <a:off x="10432375" y="5289113"/>
            <a:ext cx="2743200" cy="342900"/>
          </a:xfrm>
          <a:prstGeom prst="rect">
            <a:avLst/>
          </a:prstGeom>
          <a:noFill/>
          <a:ln/>
        </p:spPr>
        <p:txBody>
          <a:bodyPr wrap="none" lIns="0" tIns="0" rIns="0" bIns="0" rtlCol="0" anchor="t"/>
          <a:lstStyle/>
          <a:p>
            <a:pPr marL="0" indent="0">
              <a:lnSpc>
                <a:spcPts val="2700"/>
              </a:lnSpc>
              <a:buNone/>
            </a:pPr>
            <a:r>
              <a:rPr lang="en-US" sz="2150" dirty="0">
                <a:solidFill>
                  <a:srgbClr val="E5E0DF"/>
                </a:solidFill>
                <a:latin typeface="Barlow Medium" pitchFamily="34" charset="0"/>
                <a:ea typeface="Barlow Medium" pitchFamily="34" charset="-122"/>
                <a:cs typeface="Barlow Medium" pitchFamily="34" charset="-120"/>
              </a:rPr>
              <a:t>Resizable Screen</a:t>
            </a:r>
            <a:endParaRPr lang="en-US" sz="2150" dirty="0"/>
          </a:p>
        </p:txBody>
      </p:sp>
      <p:sp>
        <p:nvSpPr>
          <p:cNvPr id="15" name="Text 12"/>
          <p:cNvSpPr/>
          <p:nvPr/>
        </p:nvSpPr>
        <p:spPr>
          <a:xfrm>
            <a:off x="10432375" y="5780127"/>
            <a:ext cx="3333988" cy="790099"/>
          </a:xfrm>
          <a:prstGeom prst="rect">
            <a:avLst/>
          </a:prstGeom>
          <a:noFill/>
          <a:ln/>
        </p:spPr>
        <p:txBody>
          <a:bodyPr wrap="square" lIns="0" tIns="0" rIns="0" bIns="0" rtlCol="0" anchor="t"/>
          <a:lstStyle/>
          <a:p>
            <a:pPr marL="0" indent="0">
              <a:lnSpc>
                <a:spcPts val="3100"/>
              </a:lnSpc>
              <a:buNone/>
            </a:pPr>
            <a:r>
              <a:rPr lang="en-US" sz="1900" dirty="0">
                <a:solidFill>
                  <a:srgbClr val="E5E0DF"/>
                </a:solidFill>
                <a:latin typeface="Barlow" pitchFamily="34" charset="0"/>
                <a:ea typeface="Barlow" pitchFamily="34" charset="-122"/>
                <a:cs typeface="Barlow" pitchFamily="34" charset="-120"/>
              </a:rPr>
              <a:t>The game window can be resized dynamically.</a:t>
            </a:r>
            <a:endParaRPr lang="en-US" sz="1900" dirty="0"/>
          </a:p>
        </p:txBody>
      </p:sp>
      <p:sp>
        <p:nvSpPr>
          <p:cNvPr id="16" name="Rectangle 15"/>
          <p:cNvSpPr/>
          <p:nvPr/>
        </p:nvSpPr>
        <p:spPr>
          <a:xfrm>
            <a:off x="12728864" y="7658100"/>
            <a:ext cx="1901536" cy="571500"/>
          </a:xfrm>
          <a:prstGeom prst="rect">
            <a:avLst/>
          </a:prstGeom>
          <a:solidFill>
            <a:srgbClr val="1816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64037" y="1289090"/>
            <a:ext cx="6301145" cy="685800"/>
          </a:xfrm>
          <a:prstGeom prst="rect">
            <a:avLst/>
          </a:prstGeom>
          <a:noFill/>
          <a:ln/>
        </p:spPr>
        <p:txBody>
          <a:bodyPr wrap="none" lIns="0" tIns="0" rIns="0" bIns="0" rtlCol="0" anchor="t"/>
          <a:lstStyle/>
          <a:p>
            <a:pPr marL="0" indent="0">
              <a:lnSpc>
                <a:spcPts val="5400"/>
              </a:lnSpc>
              <a:buNone/>
            </a:pPr>
            <a:r>
              <a:rPr lang="en-US" sz="4300" dirty="0">
                <a:solidFill>
                  <a:srgbClr val="FFFFFF"/>
                </a:solidFill>
                <a:latin typeface="Barlow Medium" pitchFamily="34" charset="0"/>
                <a:ea typeface="Barlow Medium" pitchFamily="34" charset="-122"/>
                <a:cs typeface="Barlow Medium" pitchFamily="34" charset="-120"/>
              </a:rPr>
              <a:t>Keylogger Implementation</a:t>
            </a:r>
            <a:endParaRPr lang="en-US" sz="4300" dirty="0"/>
          </a:p>
        </p:txBody>
      </p:sp>
      <p:sp>
        <p:nvSpPr>
          <p:cNvPr id="4" name="Shape 1"/>
          <p:cNvSpPr/>
          <p:nvPr/>
        </p:nvSpPr>
        <p:spPr>
          <a:xfrm>
            <a:off x="864037" y="2345174"/>
            <a:ext cx="3584615" cy="2148126"/>
          </a:xfrm>
          <a:prstGeom prst="roundRect">
            <a:avLst>
              <a:gd name="adj" fmla="val 4827"/>
            </a:avLst>
          </a:prstGeom>
          <a:solidFill>
            <a:srgbClr val="790709"/>
          </a:solidFill>
          <a:ln w="15240">
            <a:solidFill>
              <a:srgbClr val="922022"/>
            </a:solidFill>
            <a:prstDash val="solid"/>
          </a:ln>
        </p:spPr>
      </p:sp>
      <p:sp>
        <p:nvSpPr>
          <p:cNvPr id="5" name="Text 2"/>
          <p:cNvSpPr/>
          <p:nvPr/>
        </p:nvSpPr>
        <p:spPr>
          <a:xfrm>
            <a:off x="1126093" y="2607231"/>
            <a:ext cx="2743200" cy="342900"/>
          </a:xfrm>
          <a:prstGeom prst="rect">
            <a:avLst/>
          </a:prstGeom>
          <a:noFill/>
          <a:ln/>
        </p:spPr>
        <p:txBody>
          <a:bodyPr wrap="none" lIns="0" tIns="0" rIns="0" bIns="0" rtlCol="0" anchor="t"/>
          <a:lstStyle/>
          <a:p>
            <a:pPr marL="0" indent="0">
              <a:lnSpc>
                <a:spcPts val="2700"/>
              </a:lnSpc>
              <a:buNone/>
            </a:pPr>
            <a:r>
              <a:rPr lang="en-US" sz="2150" dirty="0">
                <a:solidFill>
                  <a:srgbClr val="E5E0DF"/>
                </a:solidFill>
                <a:latin typeface="Barlow Medium" pitchFamily="34" charset="0"/>
                <a:ea typeface="Barlow Medium" pitchFamily="34" charset="-122"/>
                <a:cs typeface="Barlow Medium" pitchFamily="34" charset="-120"/>
              </a:rPr>
              <a:t>Keystroke Logging</a:t>
            </a:r>
            <a:endParaRPr lang="en-US" sz="2150" dirty="0"/>
          </a:p>
        </p:txBody>
      </p:sp>
      <p:sp>
        <p:nvSpPr>
          <p:cNvPr id="6" name="Text 3"/>
          <p:cNvSpPr/>
          <p:nvPr/>
        </p:nvSpPr>
        <p:spPr>
          <a:xfrm>
            <a:off x="1126093" y="3098244"/>
            <a:ext cx="3060502" cy="790099"/>
          </a:xfrm>
          <a:prstGeom prst="rect">
            <a:avLst/>
          </a:prstGeom>
          <a:noFill/>
          <a:ln/>
        </p:spPr>
        <p:txBody>
          <a:bodyPr wrap="square" lIns="0" tIns="0" rIns="0" bIns="0" rtlCol="0" anchor="t"/>
          <a:lstStyle/>
          <a:p>
            <a:pPr marL="0" indent="0">
              <a:lnSpc>
                <a:spcPts val="3100"/>
              </a:lnSpc>
              <a:buNone/>
            </a:pPr>
            <a:r>
              <a:rPr lang="en-US" sz="1900" dirty="0">
                <a:solidFill>
                  <a:srgbClr val="E5E0DF"/>
                </a:solidFill>
                <a:latin typeface="Barlow" pitchFamily="34" charset="0"/>
                <a:ea typeface="Barlow" pitchFamily="34" charset="-122"/>
                <a:cs typeface="Barlow" pitchFamily="34" charset="-120"/>
              </a:rPr>
              <a:t>Records all keys pressed, including special keys.</a:t>
            </a:r>
            <a:endParaRPr lang="en-US" sz="1900" dirty="0"/>
          </a:p>
        </p:txBody>
      </p:sp>
      <p:sp>
        <p:nvSpPr>
          <p:cNvPr id="7" name="Shape 4"/>
          <p:cNvSpPr/>
          <p:nvPr/>
        </p:nvSpPr>
        <p:spPr>
          <a:xfrm>
            <a:off x="4695468" y="2345174"/>
            <a:ext cx="3584615" cy="2148126"/>
          </a:xfrm>
          <a:prstGeom prst="roundRect">
            <a:avLst>
              <a:gd name="adj" fmla="val 4827"/>
            </a:avLst>
          </a:prstGeom>
          <a:solidFill>
            <a:srgbClr val="790709"/>
          </a:solidFill>
          <a:ln w="15240">
            <a:solidFill>
              <a:srgbClr val="922022"/>
            </a:solidFill>
            <a:prstDash val="solid"/>
          </a:ln>
        </p:spPr>
      </p:sp>
      <p:sp>
        <p:nvSpPr>
          <p:cNvPr id="8" name="Text 5"/>
          <p:cNvSpPr/>
          <p:nvPr/>
        </p:nvSpPr>
        <p:spPr>
          <a:xfrm>
            <a:off x="4957524" y="2607231"/>
            <a:ext cx="3060502" cy="685800"/>
          </a:xfrm>
          <a:prstGeom prst="rect">
            <a:avLst/>
          </a:prstGeom>
          <a:noFill/>
          <a:ln/>
        </p:spPr>
        <p:txBody>
          <a:bodyPr wrap="square" lIns="0" tIns="0" rIns="0" bIns="0" rtlCol="0" anchor="t"/>
          <a:lstStyle/>
          <a:p>
            <a:pPr marL="0" indent="0">
              <a:lnSpc>
                <a:spcPts val="2700"/>
              </a:lnSpc>
              <a:buNone/>
            </a:pPr>
            <a:r>
              <a:rPr lang="en-US" sz="2150" dirty="0">
                <a:solidFill>
                  <a:srgbClr val="E5E0DF"/>
                </a:solidFill>
                <a:latin typeface="Barlow Medium" pitchFamily="34" charset="0"/>
                <a:ea typeface="Barlow Medium" pitchFamily="34" charset="-122"/>
                <a:cs typeface="Barlow Medium" pitchFamily="34" charset="-120"/>
              </a:rPr>
              <a:t>Active Application Logging</a:t>
            </a:r>
            <a:endParaRPr lang="en-US" sz="2150" dirty="0"/>
          </a:p>
        </p:txBody>
      </p:sp>
      <p:sp>
        <p:nvSpPr>
          <p:cNvPr id="9" name="Text 6"/>
          <p:cNvSpPr/>
          <p:nvPr/>
        </p:nvSpPr>
        <p:spPr>
          <a:xfrm>
            <a:off x="4957524" y="3441144"/>
            <a:ext cx="3060502" cy="790099"/>
          </a:xfrm>
          <a:prstGeom prst="rect">
            <a:avLst/>
          </a:prstGeom>
          <a:noFill/>
          <a:ln/>
        </p:spPr>
        <p:txBody>
          <a:bodyPr wrap="square" lIns="0" tIns="0" rIns="0" bIns="0" rtlCol="0" anchor="t"/>
          <a:lstStyle/>
          <a:p>
            <a:pPr marL="0" indent="0">
              <a:lnSpc>
                <a:spcPts val="3100"/>
              </a:lnSpc>
              <a:buNone/>
            </a:pPr>
            <a:r>
              <a:rPr lang="en-US" sz="1900" dirty="0">
                <a:solidFill>
                  <a:srgbClr val="E5E0DF"/>
                </a:solidFill>
                <a:latin typeface="Barlow" pitchFamily="34" charset="0"/>
                <a:ea typeface="Barlow" pitchFamily="34" charset="-122"/>
                <a:cs typeface="Barlow" pitchFamily="34" charset="-120"/>
              </a:rPr>
              <a:t>Tracks the title of the currently active application.</a:t>
            </a:r>
            <a:endParaRPr lang="en-US" sz="1900" dirty="0"/>
          </a:p>
        </p:txBody>
      </p:sp>
      <p:sp>
        <p:nvSpPr>
          <p:cNvPr id="10" name="Shape 7"/>
          <p:cNvSpPr/>
          <p:nvPr/>
        </p:nvSpPr>
        <p:spPr>
          <a:xfrm>
            <a:off x="864037" y="4740116"/>
            <a:ext cx="3584615" cy="2200275"/>
          </a:xfrm>
          <a:prstGeom prst="roundRect">
            <a:avLst>
              <a:gd name="adj" fmla="val 4713"/>
            </a:avLst>
          </a:prstGeom>
          <a:solidFill>
            <a:srgbClr val="790709"/>
          </a:solidFill>
          <a:ln w="15240">
            <a:solidFill>
              <a:srgbClr val="922022"/>
            </a:solidFill>
            <a:prstDash val="solid"/>
          </a:ln>
        </p:spPr>
      </p:sp>
      <p:sp>
        <p:nvSpPr>
          <p:cNvPr id="11" name="Text 8"/>
          <p:cNvSpPr/>
          <p:nvPr/>
        </p:nvSpPr>
        <p:spPr>
          <a:xfrm>
            <a:off x="1126093" y="5002173"/>
            <a:ext cx="2743200" cy="342900"/>
          </a:xfrm>
          <a:prstGeom prst="rect">
            <a:avLst/>
          </a:prstGeom>
          <a:noFill/>
          <a:ln/>
        </p:spPr>
        <p:txBody>
          <a:bodyPr wrap="none" lIns="0" tIns="0" rIns="0" bIns="0" rtlCol="0" anchor="t"/>
          <a:lstStyle/>
          <a:p>
            <a:pPr marL="0" indent="0">
              <a:lnSpc>
                <a:spcPts val="2700"/>
              </a:lnSpc>
              <a:buNone/>
            </a:pPr>
            <a:r>
              <a:rPr lang="en-US" sz="2150" dirty="0">
                <a:solidFill>
                  <a:srgbClr val="E5E0DF"/>
                </a:solidFill>
                <a:latin typeface="Barlow Medium" pitchFamily="34" charset="0"/>
                <a:ea typeface="Barlow Medium" pitchFamily="34" charset="-122"/>
                <a:cs typeface="Barlow Medium" pitchFamily="34" charset="-120"/>
              </a:rPr>
              <a:t>Dropbox Integration</a:t>
            </a:r>
            <a:endParaRPr lang="en-US" sz="2150" dirty="0"/>
          </a:p>
        </p:txBody>
      </p:sp>
      <p:sp>
        <p:nvSpPr>
          <p:cNvPr id="12" name="Text 9"/>
          <p:cNvSpPr/>
          <p:nvPr/>
        </p:nvSpPr>
        <p:spPr>
          <a:xfrm>
            <a:off x="1126093" y="5493187"/>
            <a:ext cx="3060502" cy="1185148"/>
          </a:xfrm>
          <a:prstGeom prst="rect">
            <a:avLst/>
          </a:prstGeom>
          <a:noFill/>
          <a:ln/>
        </p:spPr>
        <p:txBody>
          <a:bodyPr wrap="square" lIns="0" tIns="0" rIns="0" bIns="0" rtlCol="0" anchor="t"/>
          <a:lstStyle/>
          <a:p>
            <a:pPr marL="0" indent="0">
              <a:lnSpc>
                <a:spcPts val="3100"/>
              </a:lnSpc>
              <a:buNone/>
            </a:pPr>
            <a:r>
              <a:rPr lang="en-US" sz="1900" dirty="0">
                <a:solidFill>
                  <a:srgbClr val="E5E0DF"/>
                </a:solidFill>
                <a:latin typeface="Barlow" pitchFamily="34" charset="0"/>
                <a:ea typeface="Barlow" pitchFamily="34" charset="-122"/>
                <a:cs typeface="Barlow" pitchFamily="34" charset="-120"/>
              </a:rPr>
              <a:t>Uploads log files to a cloud storage location for remote access.</a:t>
            </a:r>
            <a:endParaRPr lang="en-US" sz="1900" dirty="0"/>
          </a:p>
        </p:txBody>
      </p:sp>
      <p:sp>
        <p:nvSpPr>
          <p:cNvPr id="13" name="Shape 10"/>
          <p:cNvSpPr/>
          <p:nvPr/>
        </p:nvSpPr>
        <p:spPr>
          <a:xfrm>
            <a:off x="4695468" y="4740116"/>
            <a:ext cx="3584615" cy="2200275"/>
          </a:xfrm>
          <a:prstGeom prst="roundRect">
            <a:avLst>
              <a:gd name="adj" fmla="val 4713"/>
            </a:avLst>
          </a:prstGeom>
          <a:solidFill>
            <a:srgbClr val="790709"/>
          </a:solidFill>
          <a:ln w="15240">
            <a:solidFill>
              <a:srgbClr val="922022"/>
            </a:solidFill>
            <a:prstDash val="solid"/>
          </a:ln>
        </p:spPr>
      </p:sp>
      <p:sp>
        <p:nvSpPr>
          <p:cNvPr id="14" name="Text 11"/>
          <p:cNvSpPr/>
          <p:nvPr/>
        </p:nvSpPr>
        <p:spPr>
          <a:xfrm>
            <a:off x="4957524" y="5002173"/>
            <a:ext cx="2743200" cy="342900"/>
          </a:xfrm>
          <a:prstGeom prst="rect">
            <a:avLst/>
          </a:prstGeom>
          <a:noFill/>
          <a:ln/>
        </p:spPr>
        <p:txBody>
          <a:bodyPr wrap="none" lIns="0" tIns="0" rIns="0" bIns="0" rtlCol="0" anchor="t"/>
          <a:lstStyle/>
          <a:p>
            <a:pPr marL="0" indent="0">
              <a:lnSpc>
                <a:spcPts val="2700"/>
              </a:lnSpc>
              <a:buNone/>
            </a:pPr>
            <a:r>
              <a:rPr lang="en-US" sz="2150" dirty="0">
                <a:solidFill>
                  <a:srgbClr val="E5E0DF"/>
                </a:solidFill>
                <a:latin typeface="Barlow Medium" pitchFamily="34" charset="0"/>
                <a:ea typeface="Barlow Medium" pitchFamily="34" charset="-122"/>
                <a:cs typeface="Barlow Medium" pitchFamily="34" charset="-120"/>
              </a:rPr>
              <a:t>Startup Integration</a:t>
            </a:r>
            <a:endParaRPr lang="en-US" sz="2150" dirty="0"/>
          </a:p>
        </p:txBody>
      </p:sp>
      <p:sp>
        <p:nvSpPr>
          <p:cNvPr id="15" name="Text 12"/>
          <p:cNvSpPr/>
          <p:nvPr/>
        </p:nvSpPr>
        <p:spPr>
          <a:xfrm>
            <a:off x="4957524" y="5493187"/>
            <a:ext cx="3060502" cy="1185148"/>
          </a:xfrm>
          <a:prstGeom prst="rect">
            <a:avLst/>
          </a:prstGeom>
          <a:noFill/>
          <a:ln/>
        </p:spPr>
        <p:txBody>
          <a:bodyPr wrap="square" lIns="0" tIns="0" rIns="0" bIns="0" rtlCol="0" anchor="t"/>
          <a:lstStyle/>
          <a:p>
            <a:pPr marL="0" indent="0">
              <a:lnSpc>
                <a:spcPts val="3100"/>
              </a:lnSpc>
              <a:buNone/>
            </a:pPr>
            <a:r>
              <a:rPr lang="en-US" sz="1900" dirty="0">
                <a:solidFill>
                  <a:srgbClr val="E5E0DF"/>
                </a:solidFill>
                <a:latin typeface="Barlow" pitchFamily="34" charset="0"/>
                <a:ea typeface="Barlow" pitchFamily="34" charset="-122"/>
                <a:cs typeface="Barlow" pitchFamily="34" charset="-120"/>
              </a:rPr>
              <a:t>Ensures persistence by adding itself to the system startup folder.</a:t>
            </a:r>
            <a:endParaRPr lang="en-US" sz="19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864037" y="2464832"/>
            <a:ext cx="8233529" cy="685800"/>
          </a:xfrm>
          <a:prstGeom prst="rect">
            <a:avLst/>
          </a:prstGeom>
          <a:noFill/>
          <a:ln/>
        </p:spPr>
        <p:txBody>
          <a:bodyPr wrap="none" lIns="0" tIns="0" rIns="0" bIns="0" rtlCol="0" anchor="t"/>
          <a:lstStyle/>
          <a:p>
            <a:pPr marL="0" indent="0">
              <a:lnSpc>
                <a:spcPts val="5400"/>
              </a:lnSpc>
              <a:buNone/>
            </a:pPr>
            <a:r>
              <a:rPr lang="en-US" sz="4300" dirty="0">
                <a:solidFill>
                  <a:srgbClr val="FFFFFF"/>
                </a:solidFill>
                <a:latin typeface="Barlow Medium" pitchFamily="34" charset="0"/>
                <a:ea typeface="Barlow Medium" pitchFamily="34" charset="-122"/>
                <a:cs typeface="Barlow Medium" pitchFamily="34" charset="-120"/>
              </a:rPr>
              <a:t>Integration of Keylogger and Game</a:t>
            </a:r>
            <a:endParaRPr lang="en-US" sz="4300" dirty="0"/>
          </a:p>
        </p:txBody>
      </p:sp>
      <p:sp>
        <p:nvSpPr>
          <p:cNvPr id="3" name="Text 1"/>
          <p:cNvSpPr/>
          <p:nvPr/>
        </p:nvSpPr>
        <p:spPr>
          <a:xfrm>
            <a:off x="864037" y="3767733"/>
            <a:ext cx="2743200" cy="342900"/>
          </a:xfrm>
          <a:prstGeom prst="rect">
            <a:avLst/>
          </a:prstGeom>
          <a:noFill/>
          <a:ln/>
        </p:spPr>
        <p:txBody>
          <a:bodyPr wrap="none" lIns="0" tIns="0" rIns="0" bIns="0" rtlCol="0" anchor="t"/>
          <a:lstStyle/>
          <a:p>
            <a:pPr marL="0" indent="0">
              <a:lnSpc>
                <a:spcPts val="2700"/>
              </a:lnSpc>
              <a:buNone/>
            </a:pPr>
            <a:r>
              <a:rPr lang="en-US" sz="2150" dirty="0">
                <a:solidFill>
                  <a:srgbClr val="FFFFFF"/>
                </a:solidFill>
                <a:latin typeface="Barlow Medium" pitchFamily="34" charset="0"/>
                <a:ea typeface="Barlow Medium" pitchFamily="34" charset="-122"/>
                <a:cs typeface="Barlow Medium" pitchFamily="34" charset="-120"/>
              </a:rPr>
              <a:t>Combined Execution</a:t>
            </a:r>
            <a:endParaRPr lang="en-US" sz="2150" dirty="0"/>
          </a:p>
        </p:txBody>
      </p:sp>
      <p:sp>
        <p:nvSpPr>
          <p:cNvPr id="4" name="Text 2"/>
          <p:cNvSpPr/>
          <p:nvPr/>
        </p:nvSpPr>
        <p:spPr>
          <a:xfrm>
            <a:off x="864037" y="4357449"/>
            <a:ext cx="6150054" cy="1185148"/>
          </a:xfrm>
          <a:prstGeom prst="rect">
            <a:avLst/>
          </a:prstGeom>
          <a:noFill/>
          <a:ln/>
        </p:spPr>
        <p:txBody>
          <a:bodyPr wrap="square" lIns="0" tIns="0" rIns="0" bIns="0" rtlCol="0" anchor="t"/>
          <a:lstStyle/>
          <a:p>
            <a:pPr marL="0" indent="0">
              <a:lnSpc>
                <a:spcPts val="3100"/>
              </a:lnSpc>
              <a:buNone/>
            </a:pPr>
            <a:r>
              <a:rPr lang="en-US" sz="1900" dirty="0">
                <a:solidFill>
                  <a:srgbClr val="E5E0DF"/>
                </a:solidFill>
                <a:latin typeface="Barlow" pitchFamily="34" charset="0"/>
                <a:ea typeface="Barlow" pitchFamily="34" charset="-122"/>
                <a:cs typeface="Barlow" pitchFamily="34" charset="-120"/>
              </a:rPr>
              <a:t>The game and keylogger run concurrently. When the game starts, the keylogger begins its operations in the background.</a:t>
            </a:r>
            <a:endParaRPr lang="en-US" sz="1900" dirty="0"/>
          </a:p>
        </p:txBody>
      </p:sp>
      <p:sp>
        <p:nvSpPr>
          <p:cNvPr id="5" name="Text 3"/>
          <p:cNvSpPr/>
          <p:nvPr/>
        </p:nvSpPr>
        <p:spPr>
          <a:xfrm>
            <a:off x="7623929" y="3767733"/>
            <a:ext cx="2743200" cy="342900"/>
          </a:xfrm>
          <a:prstGeom prst="rect">
            <a:avLst/>
          </a:prstGeom>
          <a:noFill/>
          <a:ln/>
        </p:spPr>
        <p:txBody>
          <a:bodyPr wrap="none" lIns="0" tIns="0" rIns="0" bIns="0" rtlCol="0" anchor="t"/>
          <a:lstStyle/>
          <a:p>
            <a:pPr marL="0" indent="0">
              <a:lnSpc>
                <a:spcPts val="2700"/>
              </a:lnSpc>
              <a:buNone/>
            </a:pPr>
            <a:r>
              <a:rPr lang="en-US" sz="2150" dirty="0">
                <a:solidFill>
                  <a:srgbClr val="FFFFFF"/>
                </a:solidFill>
                <a:latin typeface="Barlow Medium" pitchFamily="34" charset="0"/>
                <a:ea typeface="Barlow Medium" pitchFamily="34" charset="-122"/>
                <a:cs typeface="Barlow Medium" pitchFamily="34" charset="-120"/>
              </a:rPr>
              <a:t>User Interaction</a:t>
            </a:r>
            <a:endParaRPr lang="en-US" sz="2150" dirty="0"/>
          </a:p>
        </p:txBody>
      </p:sp>
      <p:sp>
        <p:nvSpPr>
          <p:cNvPr id="6" name="Text 4"/>
          <p:cNvSpPr/>
          <p:nvPr/>
        </p:nvSpPr>
        <p:spPr>
          <a:xfrm>
            <a:off x="7623929" y="4357449"/>
            <a:ext cx="6150054" cy="1185148"/>
          </a:xfrm>
          <a:prstGeom prst="rect">
            <a:avLst/>
          </a:prstGeom>
          <a:noFill/>
          <a:ln/>
        </p:spPr>
        <p:txBody>
          <a:bodyPr wrap="square" lIns="0" tIns="0" rIns="0" bIns="0" rtlCol="0" anchor="t"/>
          <a:lstStyle/>
          <a:p>
            <a:pPr marL="0" indent="0">
              <a:lnSpc>
                <a:spcPts val="3100"/>
              </a:lnSpc>
              <a:buNone/>
            </a:pPr>
            <a:r>
              <a:rPr lang="en-US" sz="1900" dirty="0">
                <a:solidFill>
                  <a:srgbClr val="E5E0DF"/>
                </a:solidFill>
                <a:latin typeface="Barlow" pitchFamily="34" charset="0"/>
                <a:ea typeface="Barlow" pitchFamily="34" charset="-122"/>
                <a:cs typeface="Barlow" pitchFamily="34" charset="-120"/>
              </a:rPr>
              <a:t>The Flappy Bird game provides entertainment and distracts the user, while the keylogger runs covertly, recording keystrokes and active application data.</a:t>
            </a:r>
            <a:endParaRPr lang="en-US" sz="1900" dirty="0"/>
          </a:p>
        </p:txBody>
      </p:sp>
      <p:sp>
        <p:nvSpPr>
          <p:cNvPr id="7" name="Rectangle 6"/>
          <p:cNvSpPr/>
          <p:nvPr/>
        </p:nvSpPr>
        <p:spPr>
          <a:xfrm>
            <a:off x="12728864" y="7658100"/>
            <a:ext cx="1901536" cy="571500"/>
          </a:xfrm>
          <a:prstGeom prst="rect">
            <a:avLst/>
          </a:prstGeom>
          <a:solidFill>
            <a:srgbClr val="1816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10074" y="1025604"/>
            <a:ext cx="5229701" cy="653653"/>
          </a:xfrm>
          <a:prstGeom prst="rect">
            <a:avLst/>
          </a:prstGeom>
          <a:noFill/>
          <a:ln/>
        </p:spPr>
        <p:txBody>
          <a:bodyPr wrap="none" lIns="0" tIns="0" rIns="0" bIns="0" rtlCol="0" anchor="t"/>
          <a:lstStyle/>
          <a:p>
            <a:pPr marL="0" indent="0">
              <a:lnSpc>
                <a:spcPts val="5100"/>
              </a:lnSpc>
              <a:buNone/>
            </a:pPr>
            <a:r>
              <a:rPr lang="en-US" sz="4100" dirty="0">
                <a:solidFill>
                  <a:srgbClr val="FFFFFF"/>
                </a:solidFill>
                <a:latin typeface="Barlow Medium" pitchFamily="34" charset="0"/>
                <a:ea typeface="Barlow Medium" pitchFamily="34" charset="-122"/>
                <a:cs typeface="Barlow Medium" pitchFamily="34" charset="-120"/>
              </a:rPr>
              <a:t>Ethical Considerations</a:t>
            </a:r>
            <a:endParaRPr lang="en-US" sz="4100" dirty="0"/>
          </a:p>
        </p:txBody>
      </p:sp>
      <p:pic>
        <p:nvPicPr>
          <p:cNvPr id="4" name="Image 1" descr="preencoded.png"/>
          <p:cNvPicPr>
            <a:picLocks noChangeAspect="1"/>
          </p:cNvPicPr>
          <p:nvPr/>
        </p:nvPicPr>
        <p:blipFill>
          <a:blip r:embed="rId4"/>
          <a:stretch>
            <a:fillRect/>
          </a:stretch>
        </p:blipFill>
        <p:spPr>
          <a:xfrm>
            <a:off x="6310074" y="2032159"/>
            <a:ext cx="588288" cy="588288"/>
          </a:xfrm>
          <a:prstGeom prst="rect">
            <a:avLst/>
          </a:prstGeom>
        </p:spPr>
      </p:pic>
      <p:sp>
        <p:nvSpPr>
          <p:cNvPr id="5" name="Text 1"/>
          <p:cNvSpPr/>
          <p:nvPr/>
        </p:nvSpPr>
        <p:spPr>
          <a:xfrm>
            <a:off x="6310074" y="2855714"/>
            <a:ext cx="2888099" cy="326827"/>
          </a:xfrm>
          <a:prstGeom prst="rect">
            <a:avLst/>
          </a:prstGeom>
          <a:noFill/>
          <a:ln/>
        </p:spPr>
        <p:txBody>
          <a:bodyPr wrap="none" lIns="0" tIns="0" rIns="0" bIns="0" rtlCol="0" anchor="t"/>
          <a:lstStyle/>
          <a:p>
            <a:pPr marL="0" indent="0" algn="l">
              <a:lnSpc>
                <a:spcPts val="2550"/>
              </a:lnSpc>
              <a:buNone/>
            </a:pPr>
            <a:r>
              <a:rPr lang="en-US" sz="2050" dirty="0">
                <a:solidFill>
                  <a:srgbClr val="E5E0DF"/>
                </a:solidFill>
                <a:latin typeface="Barlow Medium" pitchFamily="34" charset="0"/>
                <a:ea typeface="Barlow Medium" pitchFamily="34" charset="-122"/>
                <a:cs typeface="Barlow Medium" pitchFamily="34" charset="-120"/>
              </a:rPr>
              <a:t>Cybersecurity Awareness</a:t>
            </a:r>
            <a:endParaRPr lang="en-US" sz="2050" dirty="0"/>
          </a:p>
        </p:txBody>
      </p:sp>
      <p:sp>
        <p:nvSpPr>
          <p:cNvPr id="6" name="Text 2"/>
          <p:cNvSpPr/>
          <p:nvPr/>
        </p:nvSpPr>
        <p:spPr>
          <a:xfrm>
            <a:off x="6310074" y="3323630"/>
            <a:ext cx="3571875" cy="1129784"/>
          </a:xfrm>
          <a:prstGeom prst="rect">
            <a:avLst/>
          </a:prstGeom>
          <a:noFill/>
          <a:ln/>
        </p:spPr>
        <p:txBody>
          <a:bodyPr wrap="square" lIns="0" tIns="0" rIns="0" bIns="0" rtlCol="0" anchor="t"/>
          <a:lstStyle/>
          <a:p>
            <a:pPr marL="0" indent="0" algn="l">
              <a:lnSpc>
                <a:spcPts val="2950"/>
              </a:lnSpc>
              <a:buNone/>
            </a:pPr>
            <a:r>
              <a:rPr lang="en-US" sz="1850" dirty="0">
                <a:solidFill>
                  <a:srgbClr val="E5E0DF"/>
                </a:solidFill>
                <a:latin typeface="Barlow" pitchFamily="34" charset="0"/>
                <a:ea typeface="Barlow" pitchFamily="34" charset="-122"/>
                <a:cs typeface="Barlow" pitchFamily="34" charset="-120"/>
              </a:rPr>
              <a:t>Users should be cautious when installing software from untrusted sources.</a:t>
            </a:r>
            <a:endParaRPr lang="en-US" sz="1850" dirty="0"/>
          </a:p>
        </p:txBody>
      </p:sp>
      <p:pic>
        <p:nvPicPr>
          <p:cNvPr id="7" name="Image 2" descr="preencoded.png"/>
          <p:cNvPicPr>
            <a:picLocks noChangeAspect="1"/>
          </p:cNvPicPr>
          <p:nvPr/>
        </p:nvPicPr>
        <p:blipFill>
          <a:blip r:embed="rId5"/>
          <a:stretch>
            <a:fillRect/>
          </a:stretch>
        </p:blipFill>
        <p:spPr>
          <a:xfrm>
            <a:off x="10234851" y="2032159"/>
            <a:ext cx="588288" cy="588288"/>
          </a:xfrm>
          <a:prstGeom prst="rect">
            <a:avLst/>
          </a:prstGeom>
        </p:spPr>
      </p:pic>
      <p:sp>
        <p:nvSpPr>
          <p:cNvPr id="8" name="Text 3"/>
          <p:cNvSpPr/>
          <p:nvPr/>
        </p:nvSpPr>
        <p:spPr>
          <a:xfrm>
            <a:off x="10234851" y="2855714"/>
            <a:ext cx="2614851" cy="326827"/>
          </a:xfrm>
          <a:prstGeom prst="rect">
            <a:avLst/>
          </a:prstGeom>
          <a:noFill/>
          <a:ln/>
        </p:spPr>
        <p:txBody>
          <a:bodyPr wrap="none" lIns="0" tIns="0" rIns="0" bIns="0" rtlCol="0" anchor="t"/>
          <a:lstStyle/>
          <a:p>
            <a:pPr marL="0" indent="0" algn="l">
              <a:lnSpc>
                <a:spcPts val="2550"/>
              </a:lnSpc>
              <a:buNone/>
            </a:pPr>
            <a:r>
              <a:rPr lang="en-US" sz="2050" dirty="0">
                <a:solidFill>
                  <a:srgbClr val="E5E0DF"/>
                </a:solidFill>
                <a:latin typeface="Barlow Medium" pitchFamily="34" charset="0"/>
                <a:ea typeface="Barlow Medium" pitchFamily="34" charset="-122"/>
                <a:cs typeface="Barlow Medium" pitchFamily="34" charset="-120"/>
              </a:rPr>
              <a:t>Ethical Use</a:t>
            </a:r>
            <a:endParaRPr lang="en-US" sz="2050" dirty="0"/>
          </a:p>
        </p:txBody>
      </p:sp>
      <p:sp>
        <p:nvSpPr>
          <p:cNvPr id="9" name="Text 4"/>
          <p:cNvSpPr/>
          <p:nvPr/>
        </p:nvSpPr>
        <p:spPr>
          <a:xfrm>
            <a:off x="10234851" y="3323630"/>
            <a:ext cx="3571875" cy="1129784"/>
          </a:xfrm>
          <a:prstGeom prst="rect">
            <a:avLst/>
          </a:prstGeom>
          <a:noFill/>
          <a:ln/>
        </p:spPr>
        <p:txBody>
          <a:bodyPr wrap="square" lIns="0" tIns="0" rIns="0" bIns="0" rtlCol="0" anchor="t"/>
          <a:lstStyle/>
          <a:p>
            <a:pPr marL="0" indent="0" algn="l">
              <a:lnSpc>
                <a:spcPts val="2950"/>
              </a:lnSpc>
              <a:buNone/>
            </a:pPr>
            <a:r>
              <a:rPr lang="en-US" sz="1850" dirty="0">
                <a:solidFill>
                  <a:srgbClr val="E5E0DF"/>
                </a:solidFill>
                <a:latin typeface="Barlow" pitchFamily="34" charset="0"/>
                <a:ea typeface="Barlow" pitchFamily="34" charset="-122"/>
                <a:cs typeface="Barlow" pitchFamily="34" charset="-120"/>
              </a:rPr>
              <a:t>Such tools should only be used in controlled environments for educational or research purposes.</a:t>
            </a:r>
            <a:endParaRPr lang="en-US" sz="1850" dirty="0"/>
          </a:p>
        </p:txBody>
      </p:sp>
      <p:pic>
        <p:nvPicPr>
          <p:cNvPr id="10" name="Image 3" descr="preencoded.png"/>
          <p:cNvPicPr>
            <a:picLocks noChangeAspect="1"/>
          </p:cNvPicPr>
          <p:nvPr/>
        </p:nvPicPr>
        <p:blipFill>
          <a:blip r:embed="rId6"/>
          <a:stretch>
            <a:fillRect/>
          </a:stretch>
        </p:blipFill>
        <p:spPr>
          <a:xfrm>
            <a:off x="6310074" y="5159335"/>
            <a:ext cx="588288" cy="588288"/>
          </a:xfrm>
          <a:prstGeom prst="rect">
            <a:avLst/>
          </a:prstGeom>
        </p:spPr>
      </p:pic>
      <p:sp>
        <p:nvSpPr>
          <p:cNvPr id="11" name="Text 5"/>
          <p:cNvSpPr/>
          <p:nvPr/>
        </p:nvSpPr>
        <p:spPr>
          <a:xfrm>
            <a:off x="6310074" y="5982891"/>
            <a:ext cx="2614851" cy="326827"/>
          </a:xfrm>
          <a:prstGeom prst="rect">
            <a:avLst/>
          </a:prstGeom>
          <a:noFill/>
          <a:ln/>
        </p:spPr>
        <p:txBody>
          <a:bodyPr wrap="none" lIns="0" tIns="0" rIns="0" bIns="0" rtlCol="0" anchor="t"/>
          <a:lstStyle/>
          <a:p>
            <a:pPr marL="0" indent="0" algn="l">
              <a:lnSpc>
                <a:spcPts val="2550"/>
              </a:lnSpc>
              <a:buNone/>
            </a:pPr>
            <a:r>
              <a:rPr lang="en-US" sz="2050" dirty="0">
                <a:solidFill>
                  <a:srgbClr val="E5E0DF"/>
                </a:solidFill>
                <a:latin typeface="Barlow Medium" pitchFamily="34" charset="0"/>
                <a:ea typeface="Barlow Medium" pitchFamily="34" charset="-122"/>
                <a:cs typeface="Barlow Medium" pitchFamily="34" charset="-120"/>
              </a:rPr>
              <a:t>Legal Compliance</a:t>
            </a:r>
            <a:endParaRPr lang="en-US" sz="2050" dirty="0"/>
          </a:p>
        </p:txBody>
      </p:sp>
      <p:sp>
        <p:nvSpPr>
          <p:cNvPr id="12" name="Text 6"/>
          <p:cNvSpPr/>
          <p:nvPr/>
        </p:nvSpPr>
        <p:spPr>
          <a:xfrm>
            <a:off x="6310074" y="6450806"/>
            <a:ext cx="3571875" cy="753189"/>
          </a:xfrm>
          <a:prstGeom prst="rect">
            <a:avLst/>
          </a:prstGeom>
          <a:noFill/>
          <a:ln/>
        </p:spPr>
        <p:txBody>
          <a:bodyPr wrap="square" lIns="0" tIns="0" rIns="0" bIns="0" rtlCol="0" anchor="t"/>
          <a:lstStyle/>
          <a:p>
            <a:pPr marL="0" indent="0" algn="l">
              <a:lnSpc>
                <a:spcPts val="2950"/>
              </a:lnSpc>
              <a:buNone/>
            </a:pPr>
            <a:r>
              <a:rPr lang="en-US" sz="1850" dirty="0">
                <a:solidFill>
                  <a:srgbClr val="E5E0DF"/>
                </a:solidFill>
                <a:latin typeface="Barlow" pitchFamily="34" charset="0"/>
                <a:ea typeface="Barlow" pitchFamily="34" charset="-122"/>
                <a:cs typeface="Barlow" pitchFamily="34" charset="-120"/>
              </a:rPr>
              <a:t>Unauthorized deployment of keyloggers is illegal and unethical.</a:t>
            </a:r>
            <a:endParaRPr lang="en-US" sz="1850" dirty="0"/>
          </a:p>
        </p:txBody>
      </p:sp>
      <p:sp>
        <p:nvSpPr>
          <p:cNvPr id="13" name="Rectangle 12"/>
          <p:cNvSpPr/>
          <p:nvPr/>
        </p:nvSpPr>
        <p:spPr>
          <a:xfrm>
            <a:off x="12728864" y="7658100"/>
            <a:ext cx="1901536" cy="571500"/>
          </a:xfrm>
          <a:prstGeom prst="rect">
            <a:avLst/>
          </a:prstGeom>
          <a:solidFill>
            <a:srgbClr val="1816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153983" y="525899"/>
            <a:ext cx="4238863" cy="529828"/>
          </a:xfrm>
          <a:prstGeom prst="rect">
            <a:avLst/>
          </a:prstGeom>
          <a:noFill/>
          <a:ln/>
        </p:spPr>
        <p:txBody>
          <a:bodyPr wrap="none" lIns="0" tIns="0" rIns="0" bIns="0" rtlCol="0" anchor="t"/>
          <a:lstStyle/>
          <a:p>
            <a:pPr marL="0" indent="0">
              <a:lnSpc>
                <a:spcPts val="4150"/>
              </a:lnSpc>
              <a:buNone/>
            </a:pPr>
            <a:r>
              <a:rPr lang="en-US" sz="3300" dirty="0">
                <a:solidFill>
                  <a:srgbClr val="FFFFFF"/>
                </a:solidFill>
                <a:latin typeface="Barlow Medium" pitchFamily="34" charset="0"/>
                <a:ea typeface="Barlow Medium" pitchFamily="34" charset="-122"/>
                <a:cs typeface="Barlow Medium" pitchFamily="34" charset="-120"/>
              </a:rPr>
              <a:t>Challenges Faced</a:t>
            </a:r>
            <a:endParaRPr lang="en-US" sz="3300" dirty="0"/>
          </a:p>
        </p:txBody>
      </p:sp>
      <p:sp>
        <p:nvSpPr>
          <p:cNvPr id="4" name="Shape 1"/>
          <p:cNvSpPr/>
          <p:nvPr/>
        </p:nvSpPr>
        <p:spPr>
          <a:xfrm>
            <a:off x="6428661" y="1341834"/>
            <a:ext cx="22860" cy="6361867"/>
          </a:xfrm>
          <a:prstGeom prst="roundRect">
            <a:avLst>
              <a:gd name="adj" fmla="val 350464"/>
            </a:avLst>
          </a:prstGeom>
          <a:solidFill>
            <a:srgbClr val="922022"/>
          </a:solidFill>
          <a:ln/>
        </p:spPr>
      </p:sp>
      <p:sp>
        <p:nvSpPr>
          <p:cNvPr id="5" name="Shape 2"/>
          <p:cNvSpPr/>
          <p:nvPr/>
        </p:nvSpPr>
        <p:spPr>
          <a:xfrm>
            <a:off x="6631781" y="1759506"/>
            <a:ext cx="667583" cy="22860"/>
          </a:xfrm>
          <a:prstGeom prst="roundRect">
            <a:avLst>
              <a:gd name="adj" fmla="val 350464"/>
            </a:avLst>
          </a:prstGeom>
          <a:solidFill>
            <a:srgbClr val="922022"/>
          </a:solidFill>
          <a:ln/>
        </p:spPr>
      </p:sp>
      <p:sp>
        <p:nvSpPr>
          <p:cNvPr id="6" name="Shape 3"/>
          <p:cNvSpPr/>
          <p:nvPr/>
        </p:nvSpPr>
        <p:spPr>
          <a:xfrm>
            <a:off x="6225540" y="1556385"/>
            <a:ext cx="429101" cy="429101"/>
          </a:xfrm>
          <a:prstGeom prst="roundRect">
            <a:avLst>
              <a:gd name="adj" fmla="val 18671"/>
            </a:avLst>
          </a:prstGeom>
          <a:solidFill>
            <a:srgbClr val="790709"/>
          </a:solidFill>
          <a:ln w="7620">
            <a:solidFill>
              <a:srgbClr val="922022"/>
            </a:solidFill>
            <a:prstDash val="solid"/>
          </a:ln>
        </p:spPr>
      </p:sp>
      <p:sp>
        <p:nvSpPr>
          <p:cNvPr id="7" name="Text 4"/>
          <p:cNvSpPr/>
          <p:nvPr/>
        </p:nvSpPr>
        <p:spPr>
          <a:xfrm>
            <a:off x="6395323" y="1643777"/>
            <a:ext cx="89535" cy="254317"/>
          </a:xfrm>
          <a:prstGeom prst="rect">
            <a:avLst/>
          </a:prstGeom>
          <a:noFill/>
          <a:ln/>
        </p:spPr>
        <p:txBody>
          <a:bodyPr wrap="none" lIns="0" tIns="0" rIns="0" bIns="0" rtlCol="0" anchor="t"/>
          <a:lstStyle/>
          <a:p>
            <a:pPr marL="0" indent="0" algn="ctr">
              <a:lnSpc>
                <a:spcPts val="2000"/>
              </a:lnSpc>
              <a:buNone/>
            </a:pPr>
            <a:r>
              <a:rPr lang="en-US" sz="2000" dirty="0">
                <a:solidFill>
                  <a:srgbClr val="E5E0DF"/>
                </a:solidFill>
                <a:latin typeface="Barlow Medium" pitchFamily="34" charset="0"/>
                <a:ea typeface="Barlow Medium" pitchFamily="34" charset="-122"/>
                <a:cs typeface="Barlow Medium" pitchFamily="34" charset="-120"/>
              </a:rPr>
              <a:t>1</a:t>
            </a:r>
            <a:endParaRPr lang="en-US" sz="2000" dirty="0"/>
          </a:p>
        </p:txBody>
      </p:sp>
      <p:sp>
        <p:nvSpPr>
          <p:cNvPr id="8" name="Text 5"/>
          <p:cNvSpPr/>
          <p:nvPr/>
        </p:nvSpPr>
        <p:spPr>
          <a:xfrm>
            <a:off x="7489150" y="1532573"/>
            <a:ext cx="2119432" cy="264914"/>
          </a:xfrm>
          <a:prstGeom prst="rect">
            <a:avLst/>
          </a:prstGeom>
          <a:noFill/>
          <a:ln/>
        </p:spPr>
        <p:txBody>
          <a:bodyPr wrap="none" lIns="0" tIns="0" rIns="0" bIns="0" rtlCol="0" anchor="t"/>
          <a:lstStyle/>
          <a:p>
            <a:pPr marL="0" indent="0" algn="l">
              <a:lnSpc>
                <a:spcPts val="2050"/>
              </a:lnSpc>
              <a:buNone/>
            </a:pPr>
            <a:r>
              <a:rPr lang="en-US" sz="1650" dirty="0">
                <a:solidFill>
                  <a:srgbClr val="E5E0DF"/>
                </a:solidFill>
                <a:latin typeface="Barlow Medium" pitchFamily="34" charset="0"/>
                <a:ea typeface="Barlow Medium" pitchFamily="34" charset="-122"/>
                <a:cs typeface="Barlow Medium" pitchFamily="34" charset="-120"/>
              </a:rPr>
              <a:t>Integration</a:t>
            </a:r>
            <a:endParaRPr lang="en-US" sz="1650" dirty="0"/>
          </a:p>
        </p:txBody>
      </p:sp>
      <p:sp>
        <p:nvSpPr>
          <p:cNvPr id="9" name="Text 6"/>
          <p:cNvSpPr/>
          <p:nvPr/>
        </p:nvSpPr>
        <p:spPr>
          <a:xfrm>
            <a:off x="7489150" y="1911906"/>
            <a:ext cx="6473666" cy="915472"/>
          </a:xfrm>
          <a:prstGeom prst="rect">
            <a:avLst/>
          </a:prstGeom>
          <a:noFill/>
          <a:ln/>
        </p:spPr>
        <p:txBody>
          <a:bodyPr wrap="square" lIns="0" tIns="0" rIns="0" bIns="0" rtlCol="0" anchor="t"/>
          <a:lstStyle/>
          <a:p>
            <a:pPr marL="0" indent="0" algn="l">
              <a:lnSpc>
                <a:spcPts val="2400"/>
              </a:lnSpc>
              <a:buNone/>
            </a:pPr>
            <a:r>
              <a:rPr lang="en-US" sz="1500" dirty="0">
                <a:solidFill>
                  <a:srgbClr val="E5E0DF"/>
                </a:solidFill>
                <a:latin typeface="Barlow" pitchFamily="34" charset="0"/>
                <a:ea typeface="Barlow" pitchFamily="34" charset="-122"/>
                <a:cs typeface="Barlow" pitchFamily="34" charset="-120"/>
              </a:rPr>
              <a:t>Combining the game with a functional keylogger running in the background required careful management of resources and debugging to avoid performance issues.</a:t>
            </a:r>
            <a:endParaRPr lang="en-US" sz="1500" dirty="0"/>
          </a:p>
        </p:txBody>
      </p:sp>
      <p:sp>
        <p:nvSpPr>
          <p:cNvPr id="10" name="Shape 7"/>
          <p:cNvSpPr/>
          <p:nvPr/>
        </p:nvSpPr>
        <p:spPr>
          <a:xfrm>
            <a:off x="6631781" y="3626525"/>
            <a:ext cx="667583" cy="22860"/>
          </a:xfrm>
          <a:prstGeom prst="roundRect">
            <a:avLst>
              <a:gd name="adj" fmla="val 350464"/>
            </a:avLst>
          </a:prstGeom>
          <a:solidFill>
            <a:srgbClr val="922022"/>
          </a:solidFill>
          <a:ln/>
        </p:spPr>
      </p:sp>
      <p:sp>
        <p:nvSpPr>
          <p:cNvPr id="11" name="Shape 8"/>
          <p:cNvSpPr/>
          <p:nvPr/>
        </p:nvSpPr>
        <p:spPr>
          <a:xfrm>
            <a:off x="6225540" y="3423404"/>
            <a:ext cx="429101" cy="429101"/>
          </a:xfrm>
          <a:prstGeom prst="roundRect">
            <a:avLst>
              <a:gd name="adj" fmla="val 18671"/>
            </a:avLst>
          </a:prstGeom>
          <a:solidFill>
            <a:srgbClr val="790709"/>
          </a:solidFill>
          <a:ln w="7620">
            <a:solidFill>
              <a:srgbClr val="922022"/>
            </a:solidFill>
            <a:prstDash val="solid"/>
          </a:ln>
        </p:spPr>
      </p:sp>
      <p:sp>
        <p:nvSpPr>
          <p:cNvPr id="12" name="Text 9"/>
          <p:cNvSpPr/>
          <p:nvPr/>
        </p:nvSpPr>
        <p:spPr>
          <a:xfrm>
            <a:off x="6370915" y="3510796"/>
            <a:ext cx="138351" cy="254317"/>
          </a:xfrm>
          <a:prstGeom prst="rect">
            <a:avLst/>
          </a:prstGeom>
          <a:noFill/>
          <a:ln/>
        </p:spPr>
        <p:txBody>
          <a:bodyPr wrap="none" lIns="0" tIns="0" rIns="0" bIns="0" rtlCol="0" anchor="t"/>
          <a:lstStyle/>
          <a:p>
            <a:pPr marL="0" indent="0" algn="ctr">
              <a:lnSpc>
                <a:spcPts val="2000"/>
              </a:lnSpc>
              <a:buNone/>
            </a:pPr>
            <a:r>
              <a:rPr lang="en-US" sz="2000" dirty="0">
                <a:solidFill>
                  <a:srgbClr val="E5E0DF"/>
                </a:solidFill>
                <a:latin typeface="Barlow Medium" pitchFamily="34" charset="0"/>
                <a:ea typeface="Barlow Medium" pitchFamily="34" charset="-122"/>
                <a:cs typeface="Barlow Medium" pitchFamily="34" charset="-120"/>
              </a:rPr>
              <a:t>2</a:t>
            </a:r>
            <a:endParaRPr lang="en-US" sz="2000" dirty="0"/>
          </a:p>
        </p:txBody>
      </p:sp>
      <p:sp>
        <p:nvSpPr>
          <p:cNvPr id="13" name="Text 10"/>
          <p:cNvSpPr/>
          <p:nvPr/>
        </p:nvSpPr>
        <p:spPr>
          <a:xfrm>
            <a:off x="7489150" y="3399592"/>
            <a:ext cx="2119432" cy="264914"/>
          </a:xfrm>
          <a:prstGeom prst="rect">
            <a:avLst/>
          </a:prstGeom>
          <a:noFill/>
          <a:ln/>
        </p:spPr>
        <p:txBody>
          <a:bodyPr wrap="none" lIns="0" tIns="0" rIns="0" bIns="0" rtlCol="0" anchor="t"/>
          <a:lstStyle/>
          <a:p>
            <a:pPr marL="0" indent="0" algn="l">
              <a:lnSpc>
                <a:spcPts val="2050"/>
              </a:lnSpc>
              <a:buNone/>
            </a:pPr>
            <a:r>
              <a:rPr lang="en-US" sz="1650" dirty="0">
                <a:solidFill>
                  <a:srgbClr val="E5E0DF"/>
                </a:solidFill>
                <a:latin typeface="Barlow Medium" pitchFamily="34" charset="0"/>
                <a:ea typeface="Barlow Medium" pitchFamily="34" charset="-122"/>
                <a:cs typeface="Barlow Medium" pitchFamily="34" charset="-120"/>
              </a:rPr>
              <a:t>Startup Functionality</a:t>
            </a:r>
            <a:endParaRPr lang="en-US" sz="1650" dirty="0"/>
          </a:p>
        </p:txBody>
      </p:sp>
      <p:sp>
        <p:nvSpPr>
          <p:cNvPr id="14" name="Text 11"/>
          <p:cNvSpPr/>
          <p:nvPr/>
        </p:nvSpPr>
        <p:spPr>
          <a:xfrm>
            <a:off x="7489150" y="3778925"/>
            <a:ext cx="6473666" cy="610314"/>
          </a:xfrm>
          <a:prstGeom prst="rect">
            <a:avLst/>
          </a:prstGeom>
          <a:noFill/>
          <a:ln/>
        </p:spPr>
        <p:txBody>
          <a:bodyPr wrap="square" lIns="0" tIns="0" rIns="0" bIns="0" rtlCol="0" anchor="t"/>
          <a:lstStyle/>
          <a:p>
            <a:pPr marL="0" indent="0" algn="l">
              <a:lnSpc>
                <a:spcPts val="2400"/>
              </a:lnSpc>
              <a:buNone/>
            </a:pPr>
            <a:r>
              <a:rPr lang="en-US" sz="1500" dirty="0">
                <a:solidFill>
                  <a:srgbClr val="E5E0DF"/>
                </a:solidFill>
                <a:latin typeface="Barlow" pitchFamily="34" charset="0"/>
                <a:ea typeface="Barlow" pitchFamily="34" charset="-122"/>
                <a:cs typeface="Barlow" pitchFamily="34" charset="-120"/>
              </a:rPr>
              <a:t>Implementing auto-start for the keylogger required handling system-specific configurations and overcoming permission-related challenges.</a:t>
            </a:r>
            <a:endParaRPr lang="en-US" sz="1500" dirty="0"/>
          </a:p>
        </p:txBody>
      </p:sp>
      <p:sp>
        <p:nvSpPr>
          <p:cNvPr id="15" name="Shape 12"/>
          <p:cNvSpPr/>
          <p:nvPr/>
        </p:nvSpPr>
        <p:spPr>
          <a:xfrm>
            <a:off x="6631781" y="5188387"/>
            <a:ext cx="667583" cy="22860"/>
          </a:xfrm>
          <a:prstGeom prst="roundRect">
            <a:avLst>
              <a:gd name="adj" fmla="val 350464"/>
            </a:avLst>
          </a:prstGeom>
          <a:solidFill>
            <a:srgbClr val="922022"/>
          </a:solidFill>
          <a:ln/>
        </p:spPr>
      </p:sp>
      <p:sp>
        <p:nvSpPr>
          <p:cNvPr id="16" name="Shape 13"/>
          <p:cNvSpPr/>
          <p:nvPr/>
        </p:nvSpPr>
        <p:spPr>
          <a:xfrm>
            <a:off x="6225540" y="4985266"/>
            <a:ext cx="429101" cy="429101"/>
          </a:xfrm>
          <a:prstGeom prst="roundRect">
            <a:avLst>
              <a:gd name="adj" fmla="val 18671"/>
            </a:avLst>
          </a:prstGeom>
          <a:solidFill>
            <a:srgbClr val="790709"/>
          </a:solidFill>
          <a:ln w="7620">
            <a:solidFill>
              <a:srgbClr val="922022"/>
            </a:solidFill>
            <a:prstDash val="solid"/>
          </a:ln>
        </p:spPr>
      </p:sp>
      <p:sp>
        <p:nvSpPr>
          <p:cNvPr id="17" name="Text 14"/>
          <p:cNvSpPr/>
          <p:nvPr/>
        </p:nvSpPr>
        <p:spPr>
          <a:xfrm>
            <a:off x="6373416" y="5072658"/>
            <a:ext cx="133231" cy="254317"/>
          </a:xfrm>
          <a:prstGeom prst="rect">
            <a:avLst/>
          </a:prstGeom>
          <a:noFill/>
          <a:ln/>
        </p:spPr>
        <p:txBody>
          <a:bodyPr wrap="none" lIns="0" tIns="0" rIns="0" bIns="0" rtlCol="0" anchor="t"/>
          <a:lstStyle/>
          <a:p>
            <a:pPr marL="0" indent="0" algn="ctr">
              <a:lnSpc>
                <a:spcPts val="2000"/>
              </a:lnSpc>
              <a:buNone/>
            </a:pPr>
            <a:r>
              <a:rPr lang="en-US" sz="2000" dirty="0">
                <a:solidFill>
                  <a:srgbClr val="E5E0DF"/>
                </a:solidFill>
                <a:latin typeface="Barlow Medium" pitchFamily="34" charset="0"/>
                <a:ea typeface="Barlow Medium" pitchFamily="34" charset="-122"/>
                <a:cs typeface="Barlow Medium" pitchFamily="34" charset="-120"/>
              </a:rPr>
              <a:t>3</a:t>
            </a:r>
            <a:endParaRPr lang="en-US" sz="2000" dirty="0"/>
          </a:p>
        </p:txBody>
      </p:sp>
      <p:sp>
        <p:nvSpPr>
          <p:cNvPr id="18" name="Text 15"/>
          <p:cNvSpPr/>
          <p:nvPr/>
        </p:nvSpPr>
        <p:spPr>
          <a:xfrm>
            <a:off x="7489150" y="4961453"/>
            <a:ext cx="2119432" cy="264914"/>
          </a:xfrm>
          <a:prstGeom prst="rect">
            <a:avLst/>
          </a:prstGeom>
          <a:noFill/>
          <a:ln/>
        </p:spPr>
        <p:txBody>
          <a:bodyPr wrap="none" lIns="0" tIns="0" rIns="0" bIns="0" rtlCol="0" anchor="t"/>
          <a:lstStyle/>
          <a:p>
            <a:pPr marL="0" indent="0" algn="l">
              <a:lnSpc>
                <a:spcPts val="2050"/>
              </a:lnSpc>
              <a:buNone/>
            </a:pPr>
            <a:r>
              <a:rPr lang="en-US" sz="1650" dirty="0">
                <a:solidFill>
                  <a:srgbClr val="E5E0DF"/>
                </a:solidFill>
                <a:latin typeface="Barlow Medium" pitchFamily="34" charset="0"/>
                <a:ea typeface="Barlow Medium" pitchFamily="34" charset="-122"/>
                <a:cs typeface="Barlow Medium" pitchFamily="34" charset="-120"/>
              </a:rPr>
              <a:t>Performance Issues</a:t>
            </a:r>
            <a:endParaRPr lang="en-US" sz="1650" dirty="0"/>
          </a:p>
        </p:txBody>
      </p:sp>
      <p:sp>
        <p:nvSpPr>
          <p:cNvPr id="19" name="Text 16"/>
          <p:cNvSpPr/>
          <p:nvPr/>
        </p:nvSpPr>
        <p:spPr>
          <a:xfrm>
            <a:off x="7489150" y="5340787"/>
            <a:ext cx="6473666" cy="610314"/>
          </a:xfrm>
          <a:prstGeom prst="rect">
            <a:avLst/>
          </a:prstGeom>
          <a:noFill/>
          <a:ln/>
        </p:spPr>
        <p:txBody>
          <a:bodyPr wrap="square" lIns="0" tIns="0" rIns="0" bIns="0" rtlCol="0" anchor="t"/>
          <a:lstStyle/>
          <a:p>
            <a:pPr marL="0" indent="0" algn="l">
              <a:lnSpc>
                <a:spcPts val="2400"/>
              </a:lnSpc>
              <a:buNone/>
            </a:pPr>
            <a:r>
              <a:rPr lang="en-US" sz="1500" dirty="0">
                <a:solidFill>
                  <a:srgbClr val="E5E0DF"/>
                </a:solidFill>
                <a:latin typeface="Barlow" pitchFamily="34" charset="0"/>
                <a:ea typeface="Barlow" pitchFamily="34" charset="-122"/>
                <a:cs typeface="Barlow" pitchFamily="34" charset="-120"/>
              </a:rPr>
              <a:t>Ensuring the game ran smoothly while the keylogger recorded keystrokes in the background was tricky, requiring code optimization.</a:t>
            </a:r>
            <a:endParaRPr lang="en-US" sz="1500" dirty="0"/>
          </a:p>
        </p:txBody>
      </p:sp>
      <p:sp>
        <p:nvSpPr>
          <p:cNvPr id="20" name="Shape 17"/>
          <p:cNvSpPr/>
          <p:nvPr/>
        </p:nvSpPr>
        <p:spPr>
          <a:xfrm>
            <a:off x="6631781" y="6750248"/>
            <a:ext cx="667583" cy="22860"/>
          </a:xfrm>
          <a:prstGeom prst="roundRect">
            <a:avLst>
              <a:gd name="adj" fmla="val 350464"/>
            </a:avLst>
          </a:prstGeom>
          <a:solidFill>
            <a:srgbClr val="922022"/>
          </a:solidFill>
          <a:ln/>
        </p:spPr>
      </p:sp>
      <p:sp>
        <p:nvSpPr>
          <p:cNvPr id="21" name="Shape 18"/>
          <p:cNvSpPr/>
          <p:nvPr/>
        </p:nvSpPr>
        <p:spPr>
          <a:xfrm>
            <a:off x="6225540" y="6547128"/>
            <a:ext cx="429101" cy="429101"/>
          </a:xfrm>
          <a:prstGeom prst="roundRect">
            <a:avLst>
              <a:gd name="adj" fmla="val 18671"/>
            </a:avLst>
          </a:prstGeom>
          <a:solidFill>
            <a:srgbClr val="790709"/>
          </a:solidFill>
          <a:ln w="7620">
            <a:solidFill>
              <a:srgbClr val="922022"/>
            </a:solidFill>
            <a:prstDash val="solid"/>
          </a:ln>
        </p:spPr>
      </p:sp>
      <p:sp>
        <p:nvSpPr>
          <p:cNvPr id="22" name="Text 19"/>
          <p:cNvSpPr/>
          <p:nvPr/>
        </p:nvSpPr>
        <p:spPr>
          <a:xfrm>
            <a:off x="6367582" y="6634520"/>
            <a:ext cx="144899" cy="254317"/>
          </a:xfrm>
          <a:prstGeom prst="rect">
            <a:avLst/>
          </a:prstGeom>
          <a:noFill/>
          <a:ln/>
        </p:spPr>
        <p:txBody>
          <a:bodyPr wrap="none" lIns="0" tIns="0" rIns="0" bIns="0" rtlCol="0" anchor="t"/>
          <a:lstStyle/>
          <a:p>
            <a:pPr marL="0" indent="0" algn="ctr">
              <a:lnSpc>
                <a:spcPts val="2000"/>
              </a:lnSpc>
              <a:buNone/>
            </a:pPr>
            <a:r>
              <a:rPr lang="en-US" sz="2000" dirty="0">
                <a:solidFill>
                  <a:srgbClr val="E5E0DF"/>
                </a:solidFill>
                <a:latin typeface="Barlow Medium" pitchFamily="34" charset="0"/>
                <a:ea typeface="Barlow Medium" pitchFamily="34" charset="-122"/>
                <a:cs typeface="Barlow Medium" pitchFamily="34" charset="-120"/>
              </a:rPr>
              <a:t>4</a:t>
            </a:r>
            <a:endParaRPr lang="en-US" sz="2000" dirty="0"/>
          </a:p>
        </p:txBody>
      </p:sp>
      <p:sp>
        <p:nvSpPr>
          <p:cNvPr id="23" name="Text 20"/>
          <p:cNvSpPr/>
          <p:nvPr/>
        </p:nvSpPr>
        <p:spPr>
          <a:xfrm>
            <a:off x="7489150" y="6523315"/>
            <a:ext cx="2119432" cy="264914"/>
          </a:xfrm>
          <a:prstGeom prst="rect">
            <a:avLst/>
          </a:prstGeom>
          <a:noFill/>
          <a:ln/>
        </p:spPr>
        <p:txBody>
          <a:bodyPr wrap="none" lIns="0" tIns="0" rIns="0" bIns="0" rtlCol="0" anchor="t"/>
          <a:lstStyle/>
          <a:p>
            <a:pPr marL="0" indent="0" algn="l">
              <a:lnSpc>
                <a:spcPts val="2050"/>
              </a:lnSpc>
              <a:buNone/>
            </a:pPr>
            <a:r>
              <a:rPr lang="en-US" sz="1650" dirty="0">
                <a:solidFill>
                  <a:srgbClr val="E5E0DF"/>
                </a:solidFill>
                <a:latin typeface="Barlow Medium" pitchFamily="34" charset="0"/>
                <a:ea typeface="Barlow Medium" pitchFamily="34" charset="-122"/>
                <a:cs typeface="Barlow Medium" pitchFamily="34" charset="-120"/>
              </a:rPr>
              <a:t>Error Handling</a:t>
            </a:r>
            <a:endParaRPr lang="en-US" sz="1650" dirty="0"/>
          </a:p>
        </p:txBody>
      </p:sp>
      <p:sp>
        <p:nvSpPr>
          <p:cNvPr id="24" name="Text 21"/>
          <p:cNvSpPr/>
          <p:nvPr/>
        </p:nvSpPr>
        <p:spPr>
          <a:xfrm>
            <a:off x="7489150" y="6902648"/>
            <a:ext cx="6473666" cy="610314"/>
          </a:xfrm>
          <a:prstGeom prst="rect">
            <a:avLst/>
          </a:prstGeom>
          <a:noFill/>
          <a:ln/>
        </p:spPr>
        <p:txBody>
          <a:bodyPr wrap="square" lIns="0" tIns="0" rIns="0" bIns="0" rtlCol="0" anchor="t"/>
          <a:lstStyle/>
          <a:p>
            <a:pPr marL="0" indent="0" algn="l">
              <a:lnSpc>
                <a:spcPts val="2400"/>
              </a:lnSpc>
              <a:buNone/>
            </a:pPr>
            <a:r>
              <a:rPr lang="en-US" sz="1500" dirty="0">
                <a:solidFill>
                  <a:srgbClr val="E5E0DF"/>
                </a:solidFill>
                <a:latin typeface="Barlow" pitchFamily="34" charset="0"/>
                <a:ea typeface="Barlow" pitchFamily="34" charset="-122"/>
                <a:cs typeface="Barlow" pitchFamily="34" charset="-120"/>
              </a:rPr>
              <a:t>Managing crashes or unexpected errors to ensure reliability was critical and required robust testing.</a:t>
            </a:r>
            <a:endParaRPr lang="en-US" sz="1500" dirty="0"/>
          </a:p>
        </p:txBody>
      </p:sp>
      <p:sp>
        <p:nvSpPr>
          <p:cNvPr id="25" name="Rectangle 24"/>
          <p:cNvSpPr/>
          <p:nvPr/>
        </p:nvSpPr>
        <p:spPr>
          <a:xfrm>
            <a:off x="12728864" y="7658100"/>
            <a:ext cx="1901536" cy="571500"/>
          </a:xfrm>
          <a:prstGeom prst="rect">
            <a:avLst/>
          </a:prstGeom>
          <a:solidFill>
            <a:srgbClr val="1816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19599" y="654963"/>
            <a:ext cx="5290423" cy="661154"/>
          </a:xfrm>
          <a:prstGeom prst="rect">
            <a:avLst/>
          </a:prstGeom>
          <a:noFill/>
          <a:ln/>
        </p:spPr>
        <p:txBody>
          <a:bodyPr wrap="none" lIns="0" tIns="0" rIns="0" bIns="0" rtlCol="0" anchor="t"/>
          <a:lstStyle/>
          <a:p>
            <a:pPr marL="0" indent="0">
              <a:lnSpc>
                <a:spcPts val="5200"/>
              </a:lnSpc>
              <a:buNone/>
            </a:pPr>
            <a:r>
              <a:rPr lang="en-US" sz="4150" dirty="0">
                <a:solidFill>
                  <a:srgbClr val="FFFFFF"/>
                </a:solidFill>
                <a:latin typeface="Barlow Medium" pitchFamily="34" charset="0"/>
                <a:ea typeface="Barlow Medium" pitchFamily="34" charset="-122"/>
                <a:cs typeface="Barlow Medium" pitchFamily="34" charset="-120"/>
              </a:rPr>
              <a:t>Conclusion</a:t>
            </a:r>
            <a:endParaRPr lang="en-US" sz="4150" dirty="0"/>
          </a:p>
        </p:txBody>
      </p:sp>
      <p:pic>
        <p:nvPicPr>
          <p:cNvPr id="4" name="Image 1" descr="preencoded.png"/>
          <p:cNvPicPr>
            <a:picLocks noChangeAspect="1"/>
          </p:cNvPicPr>
          <p:nvPr/>
        </p:nvPicPr>
        <p:blipFill>
          <a:blip r:embed="rId4"/>
          <a:stretch>
            <a:fillRect/>
          </a:stretch>
        </p:blipFill>
        <p:spPr>
          <a:xfrm>
            <a:off x="6319599" y="1673185"/>
            <a:ext cx="1190268" cy="2092404"/>
          </a:xfrm>
          <a:prstGeom prst="rect">
            <a:avLst/>
          </a:prstGeom>
        </p:spPr>
      </p:pic>
      <p:sp>
        <p:nvSpPr>
          <p:cNvPr id="5" name="Text 1"/>
          <p:cNvSpPr/>
          <p:nvPr/>
        </p:nvSpPr>
        <p:spPr>
          <a:xfrm>
            <a:off x="7866936" y="1911191"/>
            <a:ext cx="2645212" cy="330637"/>
          </a:xfrm>
          <a:prstGeom prst="rect">
            <a:avLst/>
          </a:prstGeom>
          <a:noFill/>
          <a:ln/>
        </p:spPr>
        <p:txBody>
          <a:bodyPr wrap="none" lIns="0" tIns="0" rIns="0" bIns="0" rtlCol="0" anchor="t"/>
          <a:lstStyle/>
          <a:p>
            <a:pPr marL="0" indent="0" algn="l">
              <a:lnSpc>
                <a:spcPts val="2600"/>
              </a:lnSpc>
              <a:buNone/>
            </a:pPr>
            <a:r>
              <a:rPr lang="en-US" sz="2050" dirty="0">
                <a:solidFill>
                  <a:srgbClr val="E5E0DF"/>
                </a:solidFill>
                <a:latin typeface="Barlow Medium" pitchFamily="34" charset="0"/>
                <a:ea typeface="Barlow Medium" pitchFamily="34" charset="-122"/>
                <a:cs typeface="Barlow Medium" pitchFamily="34" charset="-120"/>
              </a:rPr>
              <a:t>Integration Challenges</a:t>
            </a:r>
            <a:endParaRPr lang="en-US" sz="2050" dirty="0"/>
          </a:p>
        </p:txBody>
      </p:sp>
      <p:sp>
        <p:nvSpPr>
          <p:cNvPr id="6" name="Text 2"/>
          <p:cNvSpPr/>
          <p:nvPr/>
        </p:nvSpPr>
        <p:spPr>
          <a:xfrm>
            <a:off x="7866936" y="2384584"/>
            <a:ext cx="5930265" cy="1143000"/>
          </a:xfrm>
          <a:prstGeom prst="rect">
            <a:avLst/>
          </a:prstGeom>
          <a:noFill/>
          <a:ln/>
        </p:spPr>
        <p:txBody>
          <a:bodyPr wrap="square" lIns="0" tIns="0" rIns="0" bIns="0" rtlCol="0" anchor="t"/>
          <a:lstStyle/>
          <a:p>
            <a:pPr marL="0" indent="0" algn="l">
              <a:lnSpc>
                <a:spcPts val="2950"/>
              </a:lnSpc>
              <a:buNone/>
            </a:pPr>
            <a:r>
              <a:rPr lang="en-US" sz="1850" dirty="0">
                <a:solidFill>
                  <a:srgbClr val="E5E0DF"/>
                </a:solidFill>
                <a:latin typeface="Barlow" pitchFamily="34" charset="0"/>
                <a:ea typeface="Barlow" pitchFamily="34" charset="-122"/>
                <a:cs typeface="Barlow" pitchFamily="34" charset="-120"/>
              </a:rPr>
              <a:t>Combining game development with background processes requires careful resource management and debugging.</a:t>
            </a:r>
            <a:endParaRPr lang="en-US" sz="1850" dirty="0"/>
          </a:p>
        </p:txBody>
      </p:sp>
      <p:pic>
        <p:nvPicPr>
          <p:cNvPr id="7" name="Image 2" descr="preencoded.png"/>
          <p:cNvPicPr>
            <a:picLocks noChangeAspect="1"/>
          </p:cNvPicPr>
          <p:nvPr/>
        </p:nvPicPr>
        <p:blipFill>
          <a:blip r:embed="rId5"/>
          <a:stretch>
            <a:fillRect/>
          </a:stretch>
        </p:blipFill>
        <p:spPr>
          <a:xfrm>
            <a:off x="6319599" y="3765590"/>
            <a:ext cx="1190268" cy="1904524"/>
          </a:xfrm>
          <a:prstGeom prst="rect">
            <a:avLst/>
          </a:prstGeom>
        </p:spPr>
      </p:pic>
      <p:sp>
        <p:nvSpPr>
          <p:cNvPr id="8" name="Text 3"/>
          <p:cNvSpPr/>
          <p:nvPr/>
        </p:nvSpPr>
        <p:spPr>
          <a:xfrm>
            <a:off x="7866936" y="4003596"/>
            <a:ext cx="2645212" cy="330637"/>
          </a:xfrm>
          <a:prstGeom prst="rect">
            <a:avLst/>
          </a:prstGeom>
          <a:noFill/>
          <a:ln/>
        </p:spPr>
        <p:txBody>
          <a:bodyPr wrap="none" lIns="0" tIns="0" rIns="0" bIns="0" rtlCol="0" anchor="t"/>
          <a:lstStyle/>
          <a:p>
            <a:pPr marL="0" indent="0" algn="l">
              <a:lnSpc>
                <a:spcPts val="2600"/>
              </a:lnSpc>
              <a:buNone/>
            </a:pPr>
            <a:r>
              <a:rPr lang="en-US" sz="2050" dirty="0">
                <a:solidFill>
                  <a:srgbClr val="E5E0DF"/>
                </a:solidFill>
                <a:latin typeface="Barlow Medium" pitchFamily="34" charset="0"/>
                <a:ea typeface="Barlow Medium" pitchFamily="34" charset="-122"/>
                <a:cs typeface="Barlow Medium" pitchFamily="34" charset="-120"/>
              </a:rPr>
              <a:t>Ethical Considerations</a:t>
            </a:r>
            <a:endParaRPr lang="en-US" sz="2050" dirty="0"/>
          </a:p>
        </p:txBody>
      </p:sp>
      <p:sp>
        <p:nvSpPr>
          <p:cNvPr id="9" name="Text 4"/>
          <p:cNvSpPr/>
          <p:nvPr/>
        </p:nvSpPr>
        <p:spPr>
          <a:xfrm>
            <a:off x="7866936" y="4476988"/>
            <a:ext cx="5930265" cy="762000"/>
          </a:xfrm>
          <a:prstGeom prst="rect">
            <a:avLst/>
          </a:prstGeom>
          <a:noFill/>
          <a:ln/>
        </p:spPr>
        <p:txBody>
          <a:bodyPr wrap="square" lIns="0" tIns="0" rIns="0" bIns="0" rtlCol="0" anchor="t"/>
          <a:lstStyle/>
          <a:p>
            <a:pPr marL="0" indent="0" algn="l">
              <a:lnSpc>
                <a:spcPts val="2950"/>
              </a:lnSpc>
              <a:buNone/>
            </a:pPr>
            <a:r>
              <a:rPr lang="en-US" sz="1850" dirty="0">
                <a:solidFill>
                  <a:srgbClr val="E5E0DF"/>
                </a:solidFill>
                <a:latin typeface="Barlow" pitchFamily="34" charset="0"/>
                <a:ea typeface="Barlow" pitchFamily="34" charset="-122"/>
                <a:cs typeface="Barlow" pitchFamily="34" charset="-120"/>
              </a:rPr>
              <a:t>Software development must prioritize ethical use and legal compliance.</a:t>
            </a:r>
            <a:endParaRPr lang="en-US" sz="1850" dirty="0"/>
          </a:p>
        </p:txBody>
      </p:sp>
      <p:pic>
        <p:nvPicPr>
          <p:cNvPr id="10" name="Image 3" descr="preencoded.png"/>
          <p:cNvPicPr>
            <a:picLocks noChangeAspect="1"/>
          </p:cNvPicPr>
          <p:nvPr/>
        </p:nvPicPr>
        <p:blipFill>
          <a:blip r:embed="rId6"/>
          <a:stretch>
            <a:fillRect/>
          </a:stretch>
        </p:blipFill>
        <p:spPr>
          <a:xfrm>
            <a:off x="6319599" y="5670113"/>
            <a:ext cx="1190268" cy="1904524"/>
          </a:xfrm>
          <a:prstGeom prst="rect">
            <a:avLst/>
          </a:prstGeom>
        </p:spPr>
      </p:pic>
      <p:sp>
        <p:nvSpPr>
          <p:cNvPr id="11" name="Text 5"/>
          <p:cNvSpPr/>
          <p:nvPr/>
        </p:nvSpPr>
        <p:spPr>
          <a:xfrm>
            <a:off x="7866936" y="5908119"/>
            <a:ext cx="3963472" cy="330637"/>
          </a:xfrm>
          <a:prstGeom prst="rect">
            <a:avLst/>
          </a:prstGeom>
          <a:noFill/>
          <a:ln/>
        </p:spPr>
        <p:txBody>
          <a:bodyPr wrap="none" lIns="0" tIns="0" rIns="0" bIns="0" rtlCol="0" anchor="t"/>
          <a:lstStyle/>
          <a:p>
            <a:pPr marL="0" indent="0" algn="l">
              <a:lnSpc>
                <a:spcPts val="2600"/>
              </a:lnSpc>
              <a:buNone/>
            </a:pPr>
            <a:r>
              <a:rPr lang="en-US" sz="2050" dirty="0">
                <a:solidFill>
                  <a:srgbClr val="E5E0DF"/>
                </a:solidFill>
                <a:latin typeface="Barlow Medium" pitchFamily="34" charset="0"/>
                <a:ea typeface="Barlow Medium" pitchFamily="34" charset="-122"/>
                <a:cs typeface="Barlow Medium" pitchFamily="34" charset="-120"/>
              </a:rPr>
              <a:t>Importance of Security Awareness</a:t>
            </a:r>
            <a:endParaRPr lang="en-US" sz="2050" dirty="0"/>
          </a:p>
        </p:txBody>
      </p:sp>
      <p:sp>
        <p:nvSpPr>
          <p:cNvPr id="12" name="Text 6"/>
          <p:cNvSpPr/>
          <p:nvPr/>
        </p:nvSpPr>
        <p:spPr>
          <a:xfrm>
            <a:off x="7866936" y="6381512"/>
            <a:ext cx="5930265" cy="762000"/>
          </a:xfrm>
          <a:prstGeom prst="rect">
            <a:avLst/>
          </a:prstGeom>
          <a:noFill/>
          <a:ln/>
        </p:spPr>
        <p:txBody>
          <a:bodyPr wrap="square" lIns="0" tIns="0" rIns="0" bIns="0" rtlCol="0" anchor="t"/>
          <a:lstStyle/>
          <a:p>
            <a:pPr marL="0" indent="0" algn="l">
              <a:lnSpc>
                <a:spcPts val="2950"/>
              </a:lnSpc>
              <a:buNone/>
            </a:pPr>
            <a:r>
              <a:rPr lang="en-US" sz="1850" dirty="0">
                <a:solidFill>
                  <a:srgbClr val="E5E0DF"/>
                </a:solidFill>
                <a:latin typeface="Barlow" pitchFamily="34" charset="0"/>
                <a:ea typeface="Barlow" pitchFamily="34" charset="-122"/>
                <a:cs typeface="Barlow" pitchFamily="34" charset="-120"/>
              </a:rPr>
              <a:t>Users should be cautious about installing software from untrusted sources.</a:t>
            </a:r>
            <a:endParaRPr lang="en-US" sz="1850" dirty="0"/>
          </a:p>
        </p:txBody>
      </p:sp>
      <p:sp>
        <p:nvSpPr>
          <p:cNvPr id="13" name="Rectangle 12"/>
          <p:cNvSpPr/>
          <p:nvPr/>
        </p:nvSpPr>
        <p:spPr>
          <a:xfrm>
            <a:off x="12728864" y="7658100"/>
            <a:ext cx="1901536" cy="571500"/>
          </a:xfrm>
          <a:prstGeom prst="rect">
            <a:avLst/>
          </a:prstGeom>
          <a:solidFill>
            <a:srgbClr val="1816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TotalTime>
  <Words>488</Words>
  <Application>Microsoft Office PowerPoint</Application>
  <PresentationFormat>Custom</PresentationFormat>
  <Paragraphs>66</Paragraphs>
  <Slides>8</Slides>
  <Notes>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vt:i4>
      </vt:variant>
    </vt:vector>
  </HeadingPairs>
  <TitlesOfParts>
    <vt:vector size="13" baseType="lpstr">
      <vt:lpstr>Calibri</vt:lpstr>
      <vt:lpstr>Barlow</vt:lpstr>
      <vt:lpstr>Arial</vt:lpstr>
      <vt:lpstr>Barlow Medium</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Adeel Haider</cp:lastModifiedBy>
  <cp:revision>2</cp:revision>
  <dcterms:created xsi:type="dcterms:W3CDTF">2024-12-28T18:39:16Z</dcterms:created>
  <dcterms:modified xsi:type="dcterms:W3CDTF">2024-12-28T18:43:13Z</dcterms:modified>
</cp:coreProperties>
</file>